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2" r:id="rId5"/>
    <p:sldId id="259" r:id="rId6"/>
    <p:sldId id="263" r:id="rId7"/>
    <p:sldId id="264" r:id="rId8"/>
    <p:sldId id="265" r:id="rId9"/>
    <p:sldId id="260" r:id="rId10"/>
    <p:sldId id="266" r:id="rId11"/>
    <p:sldId id="261" r:id="rId12"/>
    <p:sldId id="267" r:id="rId13"/>
    <p:sldId id="268" r:id="rId14"/>
    <p:sldId id="269" r:id="rId15"/>
    <p:sldId id="270" r:id="rId16"/>
    <p:sldId id="272" r:id="rId17"/>
    <p:sldId id="274" r:id="rId18"/>
    <p:sldId id="273" r:id="rId19"/>
    <p:sldId id="275" r:id="rId20"/>
    <p:sldId id="276" r:id="rId21"/>
    <p:sldId id="277" r:id="rId22"/>
    <p:sldId id="271" r:id="rId23"/>
    <p:sldId id="278" r:id="rId24"/>
    <p:sldId id="279" r:id="rId25"/>
    <p:sldId id="280" r:id="rId26"/>
    <p:sldId id="281" r:id="rId27"/>
    <p:sldId id="282" r:id="rId28"/>
    <p:sldId id="284" r:id="rId29"/>
    <p:sldId id="283" r:id="rId30"/>
    <p:sldId id="285" r:id="rId31"/>
    <p:sldId id="287" r:id="rId32"/>
    <p:sldId id="286"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97018-9021-1945-BA51-9A5606B3AEC8}" v="155" dt="2021-06-06T02:59:14.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p:restoredTop sz="95940"/>
  </p:normalViewPr>
  <p:slideViewPr>
    <p:cSldViewPr snapToGrid="0" snapToObjects="1">
      <p:cViewPr varScale="1">
        <p:scale>
          <a:sx n="115" d="100"/>
          <a:sy n="115"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 Id="rId41"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D13E2-CAB2-4CD9-B487-503B48640AE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2ACD860-25AB-4590-B792-F8F46BFFDDF9}">
      <dgm:prSet/>
      <dgm:spPr/>
      <dgm:t>
        <a:bodyPr/>
        <a:lstStyle/>
        <a:p>
          <a:r>
            <a:rPr lang="en-US"/>
            <a:t>Something placed alongside something else for the purpose of pointing out the likeness or making an important association between two things</a:t>
          </a:r>
        </a:p>
      </dgm:t>
    </dgm:pt>
    <dgm:pt modelId="{AEB01464-53D0-4670-AD8F-BCEFFF9FCCC7}" type="parTrans" cxnId="{42210F21-2F30-4C2C-8999-F7173052E92A}">
      <dgm:prSet/>
      <dgm:spPr/>
      <dgm:t>
        <a:bodyPr/>
        <a:lstStyle/>
        <a:p>
          <a:endParaRPr lang="en-US"/>
        </a:p>
      </dgm:t>
    </dgm:pt>
    <dgm:pt modelId="{1157699C-1E6B-4914-B73D-4779D4CB3EAB}" type="sibTrans" cxnId="{42210F21-2F30-4C2C-8999-F7173052E92A}">
      <dgm:prSet/>
      <dgm:spPr/>
      <dgm:t>
        <a:bodyPr/>
        <a:lstStyle/>
        <a:p>
          <a:endParaRPr lang="en-US"/>
        </a:p>
      </dgm:t>
    </dgm:pt>
    <dgm:pt modelId="{26AB785E-596B-4744-A31C-32FBDDBECD83}">
      <dgm:prSet/>
      <dgm:spPr/>
      <dgm:t>
        <a:bodyPr/>
        <a:lstStyle/>
        <a:p>
          <a:r>
            <a:rPr lang="en-US"/>
            <a:t>A simple metaphor or simile in story form</a:t>
          </a:r>
        </a:p>
      </dgm:t>
    </dgm:pt>
    <dgm:pt modelId="{F8AB60DF-96CD-4DE6-A0B4-D19ECB7A7D20}" type="parTrans" cxnId="{2E6DC76B-A65A-471A-8A0B-3A9B6AA05FC7}">
      <dgm:prSet/>
      <dgm:spPr/>
      <dgm:t>
        <a:bodyPr/>
        <a:lstStyle/>
        <a:p>
          <a:endParaRPr lang="en-US"/>
        </a:p>
      </dgm:t>
    </dgm:pt>
    <dgm:pt modelId="{7F6BCFF4-FA51-49FD-A58A-3ECA57619546}" type="sibTrans" cxnId="{2E6DC76B-A65A-471A-8A0B-3A9B6AA05FC7}">
      <dgm:prSet/>
      <dgm:spPr/>
      <dgm:t>
        <a:bodyPr/>
        <a:lstStyle/>
        <a:p>
          <a:endParaRPr lang="en-US"/>
        </a:p>
      </dgm:t>
    </dgm:pt>
    <dgm:pt modelId="{745FD3FB-47BC-E148-BE92-7E9AF25EA85B}" type="pres">
      <dgm:prSet presAssocID="{8A6D13E2-CAB2-4CD9-B487-503B48640AEE}" presName="hierChild1" presStyleCnt="0">
        <dgm:presLayoutVars>
          <dgm:chPref val="1"/>
          <dgm:dir/>
          <dgm:animOne val="branch"/>
          <dgm:animLvl val="lvl"/>
          <dgm:resizeHandles/>
        </dgm:presLayoutVars>
      </dgm:prSet>
      <dgm:spPr/>
      <dgm:t>
        <a:bodyPr/>
        <a:lstStyle/>
        <a:p>
          <a:endParaRPr lang="en-US"/>
        </a:p>
      </dgm:t>
    </dgm:pt>
    <dgm:pt modelId="{43D007E1-C6D0-C04D-823E-DD4BFF4B0684}" type="pres">
      <dgm:prSet presAssocID="{32ACD860-25AB-4590-B792-F8F46BFFDDF9}" presName="hierRoot1" presStyleCnt="0"/>
      <dgm:spPr/>
    </dgm:pt>
    <dgm:pt modelId="{8FEFDE65-6452-C64A-B41B-1B7DB0EB268F}" type="pres">
      <dgm:prSet presAssocID="{32ACD860-25AB-4590-B792-F8F46BFFDDF9}" presName="composite" presStyleCnt="0"/>
      <dgm:spPr/>
    </dgm:pt>
    <dgm:pt modelId="{03776A7E-BB18-704C-8527-1A3F79F8C801}" type="pres">
      <dgm:prSet presAssocID="{32ACD860-25AB-4590-B792-F8F46BFFDDF9}" presName="background" presStyleLbl="node0" presStyleIdx="0" presStyleCnt="2"/>
      <dgm:spPr/>
    </dgm:pt>
    <dgm:pt modelId="{4EFF1947-C9AE-8F4B-B56A-D5DF4F715B17}" type="pres">
      <dgm:prSet presAssocID="{32ACD860-25AB-4590-B792-F8F46BFFDDF9}" presName="text" presStyleLbl="fgAcc0" presStyleIdx="0" presStyleCnt="2">
        <dgm:presLayoutVars>
          <dgm:chPref val="3"/>
        </dgm:presLayoutVars>
      </dgm:prSet>
      <dgm:spPr/>
      <dgm:t>
        <a:bodyPr/>
        <a:lstStyle/>
        <a:p>
          <a:endParaRPr lang="en-US"/>
        </a:p>
      </dgm:t>
    </dgm:pt>
    <dgm:pt modelId="{3EA72406-492C-5A49-9EFD-FE56303088AA}" type="pres">
      <dgm:prSet presAssocID="{32ACD860-25AB-4590-B792-F8F46BFFDDF9}" presName="hierChild2" presStyleCnt="0"/>
      <dgm:spPr/>
    </dgm:pt>
    <dgm:pt modelId="{CDB71916-0594-A146-81BC-E60F14857071}" type="pres">
      <dgm:prSet presAssocID="{26AB785E-596B-4744-A31C-32FBDDBECD83}" presName="hierRoot1" presStyleCnt="0"/>
      <dgm:spPr/>
    </dgm:pt>
    <dgm:pt modelId="{86CEBD93-88B5-4B4B-B02F-AD886A1F9286}" type="pres">
      <dgm:prSet presAssocID="{26AB785E-596B-4744-A31C-32FBDDBECD83}" presName="composite" presStyleCnt="0"/>
      <dgm:spPr/>
    </dgm:pt>
    <dgm:pt modelId="{66F88858-AED6-E04A-877F-A6CAA3FBC517}" type="pres">
      <dgm:prSet presAssocID="{26AB785E-596B-4744-A31C-32FBDDBECD83}" presName="background" presStyleLbl="node0" presStyleIdx="1" presStyleCnt="2"/>
      <dgm:spPr/>
    </dgm:pt>
    <dgm:pt modelId="{9E52F3CF-9BDC-4C49-9179-4690CC0D212C}" type="pres">
      <dgm:prSet presAssocID="{26AB785E-596B-4744-A31C-32FBDDBECD83}" presName="text" presStyleLbl="fgAcc0" presStyleIdx="1" presStyleCnt="2">
        <dgm:presLayoutVars>
          <dgm:chPref val="3"/>
        </dgm:presLayoutVars>
      </dgm:prSet>
      <dgm:spPr/>
      <dgm:t>
        <a:bodyPr/>
        <a:lstStyle/>
        <a:p>
          <a:endParaRPr lang="en-US"/>
        </a:p>
      </dgm:t>
    </dgm:pt>
    <dgm:pt modelId="{0C8A3385-6F90-7C4A-AB1B-049129C192C0}" type="pres">
      <dgm:prSet presAssocID="{26AB785E-596B-4744-A31C-32FBDDBECD83}" presName="hierChild2" presStyleCnt="0"/>
      <dgm:spPr/>
    </dgm:pt>
  </dgm:ptLst>
  <dgm:cxnLst>
    <dgm:cxn modelId="{2E6DC76B-A65A-471A-8A0B-3A9B6AA05FC7}" srcId="{8A6D13E2-CAB2-4CD9-B487-503B48640AEE}" destId="{26AB785E-596B-4744-A31C-32FBDDBECD83}" srcOrd="1" destOrd="0" parTransId="{F8AB60DF-96CD-4DE6-A0B4-D19ECB7A7D20}" sibTransId="{7F6BCFF4-FA51-49FD-A58A-3ECA57619546}"/>
    <dgm:cxn modelId="{9D600098-36EB-1C48-A5DE-8CC18C8AFF6B}" type="presOf" srcId="{8A6D13E2-CAB2-4CD9-B487-503B48640AEE}" destId="{745FD3FB-47BC-E148-BE92-7E9AF25EA85B}" srcOrd="0" destOrd="0" presId="urn:microsoft.com/office/officeart/2005/8/layout/hierarchy1"/>
    <dgm:cxn modelId="{7EEF0F1C-F892-4A44-8281-B693B24EC867}" type="presOf" srcId="{26AB785E-596B-4744-A31C-32FBDDBECD83}" destId="{9E52F3CF-9BDC-4C49-9179-4690CC0D212C}" srcOrd="0" destOrd="0" presId="urn:microsoft.com/office/officeart/2005/8/layout/hierarchy1"/>
    <dgm:cxn modelId="{42210F21-2F30-4C2C-8999-F7173052E92A}" srcId="{8A6D13E2-CAB2-4CD9-B487-503B48640AEE}" destId="{32ACD860-25AB-4590-B792-F8F46BFFDDF9}" srcOrd="0" destOrd="0" parTransId="{AEB01464-53D0-4670-AD8F-BCEFFF9FCCC7}" sibTransId="{1157699C-1E6B-4914-B73D-4779D4CB3EAB}"/>
    <dgm:cxn modelId="{99A20232-D51B-984A-9F06-4D1A09EE8973}" type="presOf" srcId="{32ACD860-25AB-4590-B792-F8F46BFFDDF9}" destId="{4EFF1947-C9AE-8F4B-B56A-D5DF4F715B17}" srcOrd="0" destOrd="0" presId="urn:microsoft.com/office/officeart/2005/8/layout/hierarchy1"/>
    <dgm:cxn modelId="{9ABD4B79-F7E6-F24E-95AB-1B5C4F45D9E4}" type="presParOf" srcId="{745FD3FB-47BC-E148-BE92-7E9AF25EA85B}" destId="{43D007E1-C6D0-C04D-823E-DD4BFF4B0684}" srcOrd="0" destOrd="0" presId="urn:microsoft.com/office/officeart/2005/8/layout/hierarchy1"/>
    <dgm:cxn modelId="{A3273F7E-AC90-A443-B284-CB236D2F796B}" type="presParOf" srcId="{43D007E1-C6D0-C04D-823E-DD4BFF4B0684}" destId="{8FEFDE65-6452-C64A-B41B-1B7DB0EB268F}" srcOrd="0" destOrd="0" presId="urn:microsoft.com/office/officeart/2005/8/layout/hierarchy1"/>
    <dgm:cxn modelId="{185A80A9-FDF7-9A4A-A963-71D9F0A3B6ED}" type="presParOf" srcId="{8FEFDE65-6452-C64A-B41B-1B7DB0EB268F}" destId="{03776A7E-BB18-704C-8527-1A3F79F8C801}" srcOrd="0" destOrd="0" presId="urn:microsoft.com/office/officeart/2005/8/layout/hierarchy1"/>
    <dgm:cxn modelId="{8C3D51C9-0995-AF45-BEC4-BD7DC765BF31}" type="presParOf" srcId="{8FEFDE65-6452-C64A-B41B-1B7DB0EB268F}" destId="{4EFF1947-C9AE-8F4B-B56A-D5DF4F715B17}" srcOrd="1" destOrd="0" presId="urn:microsoft.com/office/officeart/2005/8/layout/hierarchy1"/>
    <dgm:cxn modelId="{311B6DD1-5A52-8043-9989-838C40E6F7D9}" type="presParOf" srcId="{43D007E1-C6D0-C04D-823E-DD4BFF4B0684}" destId="{3EA72406-492C-5A49-9EFD-FE56303088AA}" srcOrd="1" destOrd="0" presId="urn:microsoft.com/office/officeart/2005/8/layout/hierarchy1"/>
    <dgm:cxn modelId="{C6B225AF-F266-B144-AF63-3F70A824B161}" type="presParOf" srcId="{745FD3FB-47BC-E148-BE92-7E9AF25EA85B}" destId="{CDB71916-0594-A146-81BC-E60F14857071}" srcOrd="1" destOrd="0" presId="urn:microsoft.com/office/officeart/2005/8/layout/hierarchy1"/>
    <dgm:cxn modelId="{49E1F711-155B-7149-99DC-2AC21D31DCC1}" type="presParOf" srcId="{CDB71916-0594-A146-81BC-E60F14857071}" destId="{86CEBD93-88B5-4B4B-B02F-AD886A1F9286}" srcOrd="0" destOrd="0" presId="urn:microsoft.com/office/officeart/2005/8/layout/hierarchy1"/>
    <dgm:cxn modelId="{FCE942D0-7C7E-7744-B2A0-1679E5F0B728}" type="presParOf" srcId="{86CEBD93-88B5-4B4B-B02F-AD886A1F9286}" destId="{66F88858-AED6-E04A-877F-A6CAA3FBC517}" srcOrd="0" destOrd="0" presId="urn:microsoft.com/office/officeart/2005/8/layout/hierarchy1"/>
    <dgm:cxn modelId="{B45F3BD5-51BB-574F-8B0E-490A8098FAE8}" type="presParOf" srcId="{86CEBD93-88B5-4B4B-B02F-AD886A1F9286}" destId="{9E52F3CF-9BDC-4C49-9179-4690CC0D212C}" srcOrd="1" destOrd="0" presId="urn:microsoft.com/office/officeart/2005/8/layout/hierarchy1"/>
    <dgm:cxn modelId="{2B3C4682-C866-CF43-AD6A-A9DDB09FC319}" type="presParOf" srcId="{CDB71916-0594-A146-81BC-E60F14857071}" destId="{0C8A3385-6F90-7C4A-AB1B-049129C192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DF5D9-1ED6-4CF2-BD8B-0C06B1E37B4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96FF848-B236-4460-904C-B8C11B2B82E5}">
      <dgm:prSet/>
      <dgm:spPr/>
      <dgm:t>
        <a:bodyPr/>
        <a:lstStyle/>
        <a:p>
          <a:r>
            <a:rPr lang="en-US"/>
            <a:t>A mix of corrupt tax collectors and sinners who were eager to hear Jesus’ good news </a:t>
          </a:r>
        </a:p>
      </dgm:t>
    </dgm:pt>
    <dgm:pt modelId="{F8B8BC09-A772-40FF-B651-2CAEA5E28C4B}" type="parTrans" cxnId="{182A3C2D-5D5B-4C53-92C8-AB33DD36D900}">
      <dgm:prSet/>
      <dgm:spPr/>
      <dgm:t>
        <a:bodyPr/>
        <a:lstStyle/>
        <a:p>
          <a:endParaRPr lang="en-US"/>
        </a:p>
      </dgm:t>
    </dgm:pt>
    <dgm:pt modelId="{E1BDFDCA-FED7-47AF-B038-1E87163BF59D}" type="sibTrans" cxnId="{182A3C2D-5D5B-4C53-92C8-AB33DD36D900}">
      <dgm:prSet/>
      <dgm:spPr/>
      <dgm:t>
        <a:bodyPr/>
        <a:lstStyle/>
        <a:p>
          <a:endParaRPr lang="en-US"/>
        </a:p>
      </dgm:t>
    </dgm:pt>
    <dgm:pt modelId="{1210D6CC-F694-423A-87E9-AC4896C9475C}">
      <dgm:prSet/>
      <dgm:spPr/>
      <dgm:t>
        <a:bodyPr/>
        <a:lstStyle/>
        <a:p>
          <a:r>
            <a:rPr lang="en-US" dirty="0"/>
            <a:t>A group of hyper religious pharisees and scribes who were angry w/ Jesus.  </a:t>
          </a:r>
        </a:p>
        <a:p>
          <a:r>
            <a:rPr lang="en-US" dirty="0"/>
            <a:t>In Luke 15:1-2 they just grumbled that he ”receives sinners and eats with them.”</a:t>
          </a:r>
        </a:p>
      </dgm:t>
    </dgm:pt>
    <dgm:pt modelId="{6BF728EB-0FFD-467D-AFF1-78BCDFD99225}" type="parTrans" cxnId="{FBB2869A-3517-4625-BC76-32032D5E5EAC}">
      <dgm:prSet/>
      <dgm:spPr/>
      <dgm:t>
        <a:bodyPr/>
        <a:lstStyle/>
        <a:p>
          <a:endParaRPr lang="en-US"/>
        </a:p>
      </dgm:t>
    </dgm:pt>
    <dgm:pt modelId="{2533FBAE-1806-4141-9C33-DB62800D9DD0}" type="sibTrans" cxnId="{FBB2869A-3517-4625-BC76-32032D5E5EAC}">
      <dgm:prSet/>
      <dgm:spPr/>
      <dgm:t>
        <a:bodyPr/>
        <a:lstStyle/>
        <a:p>
          <a:endParaRPr lang="en-US"/>
        </a:p>
      </dgm:t>
    </dgm:pt>
    <dgm:pt modelId="{23F19027-C647-D446-9203-419D616C3EBD}" type="pres">
      <dgm:prSet presAssocID="{005DF5D9-1ED6-4CF2-BD8B-0C06B1E37B4C}" presName="linear" presStyleCnt="0">
        <dgm:presLayoutVars>
          <dgm:animLvl val="lvl"/>
          <dgm:resizeHandles val="exact"/>
        </dgm:presLayoutVars>
      </dgm:prSet>
      <dgm:spPr/>
      <dgm:t>
        <a:bodyPr/>
        <a:lstStyle/>
        <a:p>
          <a:endParaRPr lang="en-US"/>
        </a:p>
      </dgm:t>
    </dgm:pt>
    <dgm:pt modelId="{F157BD3B-E62E-AF42-82D6-48E2A171BD54}" type="pres">
      <dgm:prSet presAssocID="{B96FF848-B236-4460-904C-B8C11B2B82E5}" presName="parentText" presStyleLbl="node1" presStyleIdx="0" presStyleCnt="2">
        <dgm:presLayoutVars>
          <dgm:chMax val="0"/>
          <dgm:bulletEnabled val="1"/>
        </dgm:presLayoutVars>
      </dgm:prSet>
      <dgm:spPr/>
      <dgm:t>
        <a:bodyPr/>
        <a:lstStyle/>
        <a:p>
          <a:endParaRPr lang="en-US"/>
        </a:p>
      </dgm:t>
    </dgm:pt>
    <dgm:pt modelId="{E3717BE5-4E07-8745-8BA0-EAA07BE77A0D}" type="pres">
      <dgm:prSet presAssocID="{E1BDFDCA-FED7-47AF-B038-1E87163BF59D}" presName="spacer" presStyleCnt="0"/>
      <dgm:spPr/>
    </dgm:pt>
    <dgm:pt modelId="{42E02A03-BD79-EC45-8B3C-A0D66AEDB81C}" type="pres">
      <dgm:prSet presAssocID="{1210D6CC-F694-423A-87E9-AC4896C9475C}" presName="parentText" presStyleLbl="node1" presStyleIdx="1" presStyleCnt="2">
        <dgm:presLayoutVars>
          <dgm:chMax val="0"/>
          <dgm:bulletEnabled val="1"/>
        </dgm:presLayoutVars>
      </dgm:prSet>
      <dgm:spPr/>
      <dgm:t>
        <a:bodyPr/>
        <a:lstStyle/>
        <a:p>
          <a:endParaRPr lang="en-US"/>
        </a:p>
      </dgm:t>
    </dgm:pt>
  </dgm:ptLst>
  <dgm:cxnLst>
    <dgm:cxn modelId="{53954A1F-40EA-DC47-B8ED-A8EFD2DD55A3}" type="presOf" srcId="{B96FF848-B236-4460-904C-B8C11B2B82E5}" destId="{F157BD3B-E62E-AF42-82D6-48E2A171BD54}" srcOrd="0" destOrd="0" presId="urn:microsoft.com/office/officeart/2005/8/layout/vList2"/>
    <dgm:cxn modelId="{182A3C2D-5D5B-4C53-92C8-AB33DD36D900}" srcId="{005DF5D9-1ED6-4CF2-BD8B-0C06B1E37B4C}" destId="{B96FF848-B236-4460-904C-B8C11B2B82E5}" srcOrd="0" destOrd="0" parTransId="{F8B8BC09-A772-40FF-B651-2CAEA5E28C4B}" sibTransId="{E1BDFDCA-FED7-47AF-B038-1E87163BF59D}"/>
    <dgm:cxn modelId="{FBB2869A-3517-4625-BC76-32032D5E5EAC}" srcId="{005DF5D9-1ED6-4CF2-BD8B-0C06B1E37B4C}" destId="{1210D6CC-F694-423A-87E9-AC4896C9475C}" srcOrd="1" destOrd="0" parTransId="{6BF728EB-0FFD-467D-AFF1-78BCDFD99225}" sibTransId="{2533FBAE-1806-4141-9C33-DB62800D9DD0}"/>
    <dgm:cxn modelId="{B0944C7B-1925-EE44-B543-E0829436DBF7}" type="presOf" srcId="{005DF5D9-1ED6-4CF2-BD8B-0C06B1E37B4C}" destId="{23F19027-C647-D446-9203-419D616C3EBD}" srcOrd="0" destOrd="0" presId="urn:microsoft.com/office/officeart/2005/8/layout/vList2"/>
    <dgm:cxn modelId="{D6EC2BE7-83E7-1944-9702-57D7C06EC503}" type="presOf" srcId="{1210D6CC-F694-423A-87E9-AC4896C9475C}" destId="{42E02A03-BD79-EC45-8B3C-A0D66AEDB81C}" srcOrd="0" destOrd="0" presId="urn:microsoft.com/office/officeart/2005/8/layout/vList2"/>
    <dgm:cxn modelId="{AF11CB11-0E16-674A-8E37-9688C6341DAA}" type="presParOf" srcId="{23F19027-C647-D446-9203-419D616C3EBD}" destId="{F157BD3B-E62E-AF42-82D6-48E2A171BD54}" srcOrd="0" destOrd="0" presId="urn:microsoft.com/office/officeart/2005/8/layout/vList2"/>
    <dgm:cxn modelId="{67164229-6616-1347-B026-922631BCC443}" type="presParOf" srcId="{23F19027-C647-D446-9203-419D616C3EBD}" destId="{E3717BE5-4E07-8745-8BA0-EAA07BE77A0D}" srcOrd="1" destOrd="0" presId="urn:microsoft.com/office/officeart/2005/8/layout/vList2"/>
    <dgm:cxn modelId="{DC9FF2B6-94FF-EC42-97B8-4D5EE0EA3B37}" type="presParOf" srcId="{23F19027-C647-D446-9203-419D616C3EBD}" destId="{42E02A03-BD79-EC45-8B3C-A0D66AEDB81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3D7ED-1B61-43F5-9A7F-4EDCDFA8D6A6}"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39BF4376-E4CF-4850-88DC-526CB40C50A2}">
      <dgm:prSet/>
      <dgm:spPr/>
      <dgm:t>
        <a:bodyPr/>
        <a:lstStyle/>
        <a:p>
          <a:r>
            <a:rPr lang="en-US"/>
            <a:t>He was saying to his Father…</a:t>
          </a:r>
        </a:p>
      </dgm:t>
    </dgm:pt>
    <dgm:pt modelId="{B0BCA899-5E5D-4694-AE51-DFFD42136AAA}" type="parTrans" cxnId="{03893FEC-C799-4B96-ACC8-8DC9D513E2DF}">
      <dgm:prSet/>
      <dgm:spPr/>
      <dgm:t>
        <a:bodyPr/>
        <a:lstStyle/>
        <a:p>
          <a:endParaRPr lang="en-US"/>
        </a:p>
      </dgm:t>
    </dgm:pt>
    <dgm:pt modelId="{9D7B9393-739B-4E4E-8BC9-4DE47328A913}" type="sibTrans" cxnId="{03893FEC-C799-4B96-ACC8-8DC9D513E2DF}">
      <dgm:prSet/>
      <dgm:spPr/>
      <dgm:t>
        <a:bodyPr/>
        <a:lstStyle/>
        <a:p>
          <a:endParaRPr lang="en-US"/>
        </a:p>
      </dgm:t>
    </dgm:pt>
    <dgm:pt modelId="{56210D82-19FA-4779-93E9-2F72D04B8F83}">
      <dgm:prSet/>
      <dgm:spPr/>
      <dgm:t>
        <a:bodyPr/>
        <a:lstStyle/>
        <a:p>
          <a:r>
            <a:rPr lang="en-US"/>
            <a:t>“Dad, I wish you were dead.” </a:t>
          </a:r>
        </a:p>
      </dgm:t>
    </dgm:pt>
    <dgm:pt modelId="{FDCB299A-BCF7-408B-B843-2286DEAD7330}" type="parTrans" cxnId="{EBAA2C30-A061-4519-BD28-F93DDE99D97B}">
      <dgm:prSet/>
      <dgm:spPr/>
      <dgm:t>
        <a:bodyPr/>
        <a:lstStyle/>
        <a:p>
          <a:endParaRPr lang="en-US"/>
        </a:p>
      </dgm:t>
    </dgm:pt>
    <dgm:pt modelId="{4CBEBB7E-DDDA-4242-93B3-E601994EDA64}" type="sibTrans" cxnId="{EBAA2C30-A061-4519-BD28-F93DDE99D97B}">
      <dgm:prSet/>
      <dgm:spPr/>
      <dgm:t>
        <a:bodyPr/>
        <a:lstStyle/>
        <a:p>
          <a:endParaRPr lang="en-US"/>
        </a:p>
      </dgm:t>
    </dgm:pt>
    <dgm:pt modelId="{6FC8F29A-CBBF-4052-84C6-50A6AE6C41DF}">
      <dgm:prSet/>
      <dgm:spPr/>
      <dgm:t>
        <a:bodyPr/>
        <a:lstStyle/>
        <a:p>
          <a:r>
            <a:rPr lang="en-US"/>
            <a:t>“You are a barrier.” </a:t>
          </a:r>
        </a:p>
      </dgm:t>
    </dgm:pt>
    <dgm:pt modelId="{3534D650-0F14-4331-AC05-3116F541165E}" type="parTrans" cxnId="{E3B01B8B-F069-4CBA-9871-5B58AD2FD21A}">
      <dgm:prSet/>
      <dgm:spPr/>
      <dgm:t>
        <a:bodyPr/>
        <a:lstStyle/>
        <a:p>
          <a:endParaRPr lang="en-US"/>
        </a:p>
      </dgm:t>
    </dgm:pt>
    <dgm:pt modelId="{48318DDB-4616-43A6-B074-D2FF9B9E4C72}" type="sibTrans" cxnId="{E3B01B8B-F069-4CBA-9871-5B58AD2FD21A}">
      <dgm:prSet/>
      <dgm:spPr/>
      <dgm:t>
        <a:bodyPr/>
        <a:lstStyle/>
        <a:p>
          <a:endParaRPr lang="en-US"/>
        </a:p>
      </dgm:t>
    </dgm:pt>
    <dgm:pt modelId="{46D4648F-1EF9-48A3-B059-D2FBB07345F8}">
      <dgm:prSet/>
      <dgm:spPr/>
      <dgm:t>
        <a:bodyPr/>
        <a:lstStyle/>
        <a:p>
          <a:r>
            <a:rPr lang="en-US"/>
            <a:t>”I want out of this family now!” </a:t>
          </a:r>
        </a:p>
      </dgm:t>
    </dgm:pt>
    <dgm:pt modelId="{71565812-632D-4CDE-93BA-330F2F69DDFB}" type="parTrans" cxnId="{C5DDE5D5-C69F-4314-A6CB-CEA12920AEE2}">
      <dgm:prSet/>
      <dgm:spPr/>
      <dgm:t>
        <a:bodyPr/>
        <a:lstStyle/>
        <a:p>
          <a:endParaRPr lang="en-US"/>
        </a:p>
      </dgm:t>
    </dgm:pt>
    <dgm:pt modelId="{DB294164-981D-4DA1-93EB-53AB7BB1E4DC}" type="sibTrans" cxnId="{C5DDE5D5-C69F-4314-A6CB-CEA12920AEE2}">
      <dgm:prSet/>
      <dgm:spPr/>
      <dgm:t>
        <a:bodyPr/>
        <a:lstStyle/>
        <a:p>
          <a:endParaRPr lang="en-US"/>
        </a:p>
      </dgm:t>
    </dgm:pt>
    <dgm:pt modelId="{E79503DB-D823-A245-B656-6D8CB7BDA7B3}" type="pres">
      <dgm:prSet presAssocID="{89B3D7ED-1B61-43F5-9A7F-4EDCDFA8D6A6}" presName="Name0" presStyleCnt="0">
        <dgm:presLayoutVars>
          <dgm:dir/>
          <dgm:animLvl val="lvl"/>
          <dgm:resizeHandles val="exact"/>
        </dgm:presLayoutVars>
      </dgm:prSet>
      <dgm:spPr/>
      <dgm:t>
        <a:bodyPr/>
        <a:lstStyle/>
        <a:p>
          <a:endParaRPr lang="en-US"/>
        </a:p>
      </dgm:t>
    </dgm:pt>
    <dgm:pt modelId="{19521FFD-449A-574A-863D-5719E314229C}" type="pres">
      <dgm:prSet presAssocID="{39BF4376-E4CF-4850-88DC-526CB40C50A2}" presName="composite" presStyleCnt="0"/>
      <dgm:spPr/>
    </dgm:pt>
    <dgm:pt modelId="{8F8D4617-2E08-754F-97FB-2D69CD5BA2F8}" type="pres">
      <dgm:prSet presAssocID="{39BF4376-E4CF-4850-88DC-526CB40C50A2}" presName="parTx" presStyleLbl="alignNode1" presStyleIdx="0" presStyleCnt="1">
        <dgm:presLayoutVars>
          <dgm:chMax val="0"/>
          <dgm:chPref val="0"/>
          <dgm:bulletEnabled val="1"/>
        </dgm:presLayoutVars>
      </dgm:prSet>
      <dgm:spPr/>
      <dgm:t>
        <a:bodyPr/>
        <a:lstStyle/>
        <a:p>
          <a:endParaRPr lang="en-US"/>
        </a:p>
      </dgm:t>
    </dgm:pt>
    <dgm:pt modelId="{0C36F9FC-181F-134D-B67F-83B2DF036A8D}" type="pres">
      <dgm:prSet presAssocID="{39BF4376-E4CF-4850-88DC-526CB40C50A2}" presName="desTx" presStyleLbl="alignAccFollowNode1" presStyleIdx="0" presStyleCnt="1">
        <dgm:presLayoutVars>
          <dgm:bulletEnabled val="1"/>
        </dgm:presLayoutVars>
      </dgm:prSet>
      <dgm:spPr/>
      <dgm:t>
        <a:bodyPr/>
        <a:lstStyle/>
        <a:p>
          <a:endParaRPr lang="en-US"/>
        </a:p>
      </dgm:t>
    </dgm:pt>
  </dgm:ptLst>
  <dgm:cxnLst>
    <dgm:cxn modelId="{00381EC8-A3F3-1B49-A1BE-391DF5911E4C}" type="presOf" srcId="{39BF4376-E4CF-4850-88DC-526CB40C50A2}" destId="{8F8D4617-2E08-754F-97FB-2D69CD5BA2F8}" srcOrd="0" destOrd="0" presId="urn:microsoft.com/office/officeart/2005/8/layout/hList1"/>
    <dgm:cxn modelId="{C1A6ADDF-23E7-2E4C-A8AB-11E2CE1A3690}" type="presOf" srcId="{6FC8F29A-CBBF-4052-84C6-50A6AE6C41DF}" destId="{0C36F9FC-181F-134D-B67F-83B2DF036A8D}" srcOrd="0" destOrd="1" presId="urn:microsoft.com/office/officeart/2005/8/layout/hList1"/>
    <dgm:cxn modelId="{A08E4B29-703F-084D-A578-529047910CB1}" type="presOf" srcId="{89B3D7ED-1B61-43F5-9A7F-4EDCDFA8D6A6}" destId="{E79503DB-D823-A245-B656-6D8CB7BDA7B3}" srcOrd="0" destOrd="0" presId="urn:microsoft.com/office/officeart/2005/8/layout/hList1"/>
    <dgm:cxn modelId="{C5DDE5D5-C69F-4314-A6CB-CEA12920AEE2}" srcId="{39BF4376-E4CF-4850-88DC-526CB40C50A2}" destId="{46D4648F-1EF9-48A3-B059-D2FBB07345F8}" srcOrd="2" destOrd="0" parTransId="{71565812-632D-4CDE-93BA-330F2F69DDFB}" sibTransId="{DB294164-981D-4DA1-93EB-53AB7BB1E4DC}"/>
    <dgm:cxn modelId="{8EEA7380-D794-7642-A7B2-D2A2BA91B6CE}" type="presOf" srcId="{56210D82-19FA-4779-93E9-2F72D04B8F83}" destId="{0C36F9FC-181F-134D-B67F-83B2DF036A8D}" srcOrd="0" destOrd="0" presId="urn:microsoft.com/office/officeart/2005/8/layout/hList1"/>
    <dgm:cxn modelId="{E3B01B8B-F069-4CBA-9871-5B58AD2FD21A}" srcId="{39BF4376-E4CF-4850-88DC-526CB40C50A2}" destId="{6FC8F29A-CBBF-4052-84C6-50A6AE6C41DF}" srcOrd="1" destOrd="0" parTransId="{3534D650-0F14-4331-AC05-3116F541165E}" sibTransId="{48318DDB-4616-43A6-B074-D2FF9B9E4C72}"/>
    <dgm:cxn modelId="{03893FEC-C799-4B96-ACC8-8DC9D513E2DF}" srcId="{89B3D7ED-1B61-43F5-9A7F-4EDCDFA8D6A6}" destId="{39BF4376-E4CF-4850-88DC-526CB40C50A2}" srcOrd="0" destOrd="0" parTransId="{B0BCA899-5E5D-4694-AE51-DFFD42136AAA}" sibTransId="{9D7B9393-739B-4E4E-8BC9-4DE47328A913}"/>
    <dgm:cxn modelId="{FE711086-147A-8B4D-AC23-B45DBFC67E20}" type="presOf" srcId="{46D4648F-1EF9-48A3-B059-D2FBB07345F8}" destId="{0C36F9FC-181F-134D-B67F-83B2DF036A8D}" srcOrd="0" destOrd="2" presId="urn:microsoft.com/office/officeart/2005/8/layout/hList1"/>
    <dgm:cxn modelId="{EBAA2C30-A061-4519-BD28-F93DDE99D97B}" srcId="{39BF4376-E4CF-4850-88DC-526CB40C50A2}" destId="{56210D82-19FA-4779-93E9-2F72D04B8F83}" srcOrd="0" destOrd="0" parTransId="{FDCB299A-BCF7-408B-B843-2286DEAD7330}" sibTransId="{4CBEBB7E-DDDA-4242-93B3-E601994EDA64}"/>
    <dgm:cxn modelId="{84BCD7A3-52F9-0E4F-B25C-C14FE58C8D4F}" type="presParOf" srcId="{E79503DB-D823-A245-B656-6D8CB7BDA7B3}" destId="{19521FFD-449A-574A-863D-5719E314229C}" srcOrd="0" destOrd="0" presId="urn:microsoft.com/office/officeart/2005/8/layout/hList1"/>
    <dgm:cxn modelId="{F795510A-A2D2-DC40-AB36-76545F17BAB9}" type="presParOf" srcId="{19521FFD-449A-574A-863D-5719E314229C}" destId="{8F8D4617-2E08-754F-97FB-2D69CD5BA2F8}" srcOrd="0" destOrd="0" presId="urn:microsoft.com/office/officeart/2005/8/layout/hList1"/>
    <dgm:cxn modelId="{C22AAE14-2759-B24E-8CF2-54CB3B96B029}" type="presParOf" srcId="{19521FFD-449A-574A-863D-5719E314229C}" destId="{0C36F9FC-181F-134D-B67F-83B2DF036A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ACBF23-AE68-49A0-81ED-33AD266E720E}"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7A0E7050-FF76-4DFC-95D9-1BD53134A3A0}">
      <dgm:prSet/>
      <dgm:spPr/>
      <dgm:t>
        <a:bodyPr/>
        <a:lstStyle/>
        <a:p>
          <a:r>
            <a:rPr lang="en-US"/>
            <a:t>Granted his son what he asked for </a:t>
          </a:r>
        </a:p>
      </dgm:t>
    </dgm:pt>
    <dgm:pt modelId="{23505C71-D6F1-438F-A8F5-A57B2772626C}" type="parTrans" cxnId="{FBED138C-DECE-415F-AA34-775EA2C80CD0}">
      <dgm:prSet/>
      <dgm:spPr/>
      <dgm:t>
        <a:bodyPr/>
        <a:lstStyle/>
        <a:p>
          <a:endParaRPr lang="en-US"/>
        </a:p>
      </dgm:t>
    </dgm:pt>
    <dgm:pt modelId="{2F28E07A-5A8A-4095-8F70-B0C454BFA16A}" type="sibTrans" cxnId="{FBED138C-DECE-415F-AA34-775EA2C80CD0}">
      <dgm:prSet/>
      <dgm:spPr/>
      <dgm:t>
        <a:bodyPr/>
        <a:lstStyle/>
        <a:p>
          <a:endParaRPr lang="en-US"/>
        </a:p>
      </dgm:t>
    </dgm:pt>
    <dgm:pt modelId="{D396387D-2D54-4192-99A6-C6EE4E412B6F}">
      <dgm:prSet/>
      <dgm:spPr/>
      <dgm:t>
        <a:bodyPr/>
        <a:lstStyle/>
        <a:p>
          <a:r>
            <a:rPr lang="en-US" dirty="0"/>
            <a:t>Viewed as weak and pathetic</a:t>
          </a:r>
        </a:p>
      </dgm:t>
    </dgm:pt>
    <dgm:pt modelId="{558E0B4C-7E6E-48D0-8AFB-5469E5A8FA8E}" type="parTrans" cxnId="{59D6BCD3-486C-4B09-8028-84DD39D2BC48}">
      <dgm:prSet/>
      <dgm:spPr/>
      <dgm:t>
        <a:bodyPr/>
        <a:lstStyle/>
        <a:p>
          <a:endParaRPr lang="en-US"/>
        </a:p>
      </dgm:t>
    </dgm:pt>
    <dgm:pt modelId="{E2C7C169-8272-465E-87AB-E5C8F077539B}" type="sibTrans" cxnId="{59D6BCD3-486C-4B09-8028-84DD39D2BC48}">
      <dgm:prSet/>
      <dgm:spPr/>
      <dgm:t>
        <a:bodyPr/>
        <a:lstStyle/>
        <a:p>
          <a:endParaRPr lang="en-US"/>
        </a:p>
      </dgm:t>
    </dgm:pt>
    <dgm:pt modelId="{1ABD7EBB-A864-4557-A73D-6B183B9CAD80}">
      <dgm:prSet/>
      <dgm:spPr/>
      <dgm:t>
        <a:bodyPr/>
        <a:lstStyle/>
        <a:p>
          <a:r>
            <a:rPr lang="en-US" dirty="0"/>
            <a:t>Shared in the shame of his son</a:t>
          </a:r>
        </a:p>
      </dgm:t>
    </dgm:pt>
    <dgm:pt modelId="{F2A416D0-75E4-4F69-A947-09425AFDD1C7}" type="parTrans" cxnId="{76C9B97D-DC23-4B6F-8354-0FF76E6A232C}">
      <dgm:prSet/>
      <dgm:spPr/>
      <dgm:t>
        <a:bodyPr/>
        <a:lstStyle/>
        <a:p>
          <a:endParaRPr lang="en-US"/>
        </a:p>
      </dgm:t>
    </dgm:pt>
    <dgm:pt modelId="{4AB06C10-425D-4977-A8C7-53A4481C92D3}" type="sibTrans" cxnId="{76C9B97D-DC23-4B6F-8354-0FF76E6A232C}">
      <dgm:prSet/>
      <dgm:spPr/>
      <dgm:t>
        <a:bodyPr/>
        <a:lstStyle/>
        <a:p>
          <a:endParaRPr lang="en-US"/>
        </a:p>
      </dgm:t>
    </dgm:pt>
    <dgm:pt modelId="{1F43A78F-6700-3744-AF0F-3DC49165F108}" type="pres">
      <dgm:prSet presAssocID="{F9ACBF23-AE68-49A0-81ED-33AD266E720E}" presName="diagram" presStyleCnt="0">
        <dgm:presLayoutVars>
          <dgm:dir/>
          <dgm:resizeHandles val="exact"/>
        </dgm:presLayoutVars>
      </dgm:prSet>
      <dgm:spPr/>
      <dgm:t>
        <a:bodyPr/>
        <a:lstStyle/>
        <a:p>
          <a:endParaRPr lang="en-US"/>
        </a:p>
      </dgm:t>
    </dgm:pt>
    <dgm:pt modelId="{D81F569E-960E-4842-AC28-E8D3E5126D39}" type="pres">
      <dgm:prSet presAssocID="{7A0E7050-FF76-4DFC-95D9-1BD53134A3A0}" presName="node" presStyleLbl="node1" presStyleIdx="0" presStyleCnt="3">
        <dgm:presLayoutVars>
          <dgm:bulletEnabled val="1"/>
        </dgm:presLayoutVars>
      </dgm:prSet>
      <dgm:spPr/>
      <dgm:t>
        <a:bodyPr/>
        <a:lstStyle/>
        <a:p>
          <a:endParaRPr lang="en-US"/>
        </a:p>
      </dgm:t>
    </dgm:pt>
    <dgm:pt modelId="{DF863931-06F8-5348-942A-D075598B00A3}" type="pres">
      <dgm:prSet presAssocID="{2F28E07A-5A8A-4095-8F70-B0C454BFA16A}" presName="sibTrans" presStyleCnt="0"/>
      <dgm:spPr/>
    </dgm:pt>
    <dgm:pt modelId="{ECF84E7F-C6F3-7B42-BAFE-7DCDB568C03E}" type="pres">
      <dgm:prSet presAssocID="{D396387D-2D54-4192-99A6-C6EE4E412B6F}" presName="node" presStyleLbl="node1" presStyleIdx="1" presStyleCnt="3">
        <dgm:presLayoutVars>
          <dgm:bulletEnabled val="1"/>
        </dgm:presLayoutVars>
      </dgm:prSet>
      <dgm:spPr/>
      <dgm:t>
        <a:bodyPr/>
        <a:lstStyle/>
        <a:p>
          <a:endParaRPr lang="en-US"/>
        </a:p>
      </dgm:t>
    </dgm:pt>
    <dgm:pt modelId="{259D9375-3AEF-CC4A-AC9E-0D26BC0A446F}" type="pres">
      <dgm:prSet presAssocID="{E2C7C169-8272-465E-87AB-E5C8F077539B}" presName="sibTrans" presStyleCnt="0"/>
      <dgm:spPr/>
    </dgm:pt>
    <dgm:pt modelId="{AA05D546-DD7C-7A4C-BBD0-0D36D62A6386}" type="pres">
      <dgm:prSet presAssocID="{1ABD7EBB-A864-4557-A73D-6B183B9CAD80}" presName="node" presStyleLbl="node1" presStyleIdx="2" presStyleCnt="3">
        <dgm:presLayoutVars>
          <dgm:bulletEnabled val="1"/>
        </dgm:presLayoutVars>
      </dgm:prSet>
      <dgm:spPr/>
      <dgm:t>
        <a:bodyPr/>
        <a:lstStyle/>
        <a:p>
          <a:endParaRPr lang="en-US"/>
        </a:p>
      </dgm:t>
    </dgm:pt>
  </dgm:ptLst>
  <dgm:cxnLst>
    <dgm:cxn modelId="{592A6E0C-4427-D645-AA3B-F203652B357D}" type="presOf" srcId="{D396387D-2D54-4192-99A6-C6EE4E412B6F}" destId="{ECF84E7F-C6F3-7B42-BAFE-7DCDB568C03E}" srcOrd="0" destOrd="0" presId="urn:microsoft.com/office/officeart/2005/8/layout/default"/>
    <dgm:cxn modelId="{200801D2-FDAC-2349-92CC-2B6CEFF82D25}" type="presOf" srcId="{F9ACBF23-AE68-49A0-81ED-33AD266E720E}" destId="{1F43A78F-6700-3744-AF0F-3DC49165F108}" srcOrd="0" destOrd="0" presId="urn:microsoft.com/office/officeart/2005/8/layout/default"/>
    <dgm:cxn modelId="{953CB5FF-53C8-F546-92AB-F68888BD2926}" type="presOf" srcId="{1ABD7EBB-A864-4557-A73D-6B183B9CAD80}" destId="{AA05D546-DD7C-7A4C-BBD0-0D36D62A6386}" srcOrd="0" destOrd="0" presId="urn:microsoft.com/office/officeart/2005/8/layout/default"/>
    <dgm:cxn modelId="{76C9B97D-DC23-4B6F-8354-0FF76E6A232C}" srcId="{F9ACBF23-AE68-49A0-81ED-33AD266E720E}" destId="{1ABD7EBB-A864-4557-A73D-6B183B9CAD80}" srcOrd="2" destOrd="0" parTransId="{F2A416D0-75E4-4F69-A947-09425AFDD1C7}" sibTransId="{4AB06C10-425D-4977-A8C7-53A4481C92D3}"/>
    <dgm:cxn modelId="{59D6BCD3-486C-4B09-8028-84DD39D2BC48}" srcId="{F9ACBF23-AE68-49A0-81ED-33AD266E720E}" destId="{D396387D-2D54-4192-99A6-C6EE4E412B6F}" srcOrd="1" destOrd="0" parTransId="{558E0B4C-7E6E-48D0-8AFB-5469E5A8FA8E}" sibTransId="{E2C7C169-8272-465E-87AB-E5C8F077539B}"/>
    <dgm:cxn modelId="{D4441650-A6F6-4E44-A8A0-91F45948BDEA}" type="presOf" srcId="{7A0E7050-FF76-4DFC-95D9-1BD53134A3A0}" destId="{D81F569E-960E-4842-AC28-E8D3E5126D39}" srcOrd="0" destOrd="0" presId="urn:microsoft.com/office/officeart/2005/8/layout/default"/>
    <dgm:cxn modelId="{FBED138C-DECE-415F-AA34-775EA2C80CD0}" srcId="{F9ACBF23-AE68-49A0-81ED-33AD266E720E}" destId="{7A0E7050-FF76-4DFC-95D9-1BD53134A3A0}" srcOrd="0" destOrd="0" parTransId="{23505C71-D6F1-438F-A8F5-A57B2772626C}" sibTransId="{2F28E07A-5A8A-4095-8F70-B0C454BFA16A}"/>
    <dgm:cxn modelId="{B56B1AFA-61D2-0B49-898C-77F5D5923CDC}" type="presParOf" srcId="{1F43A78F-6700-3744-AF0F-3DC49165F108}" destId="{D81F569E-960E-4842-AC28-E8D3E5126D39}" srcOrd="0" destOrd="0" presId="urn:microsoft.com/office/officeart/2005/8/layout/default"/>
    <dgm:cxn modelId="{D779A5EC-3B63-FA41-9D10-6B58469704DA}" type="presParOf" srcId="{1F43A78F-6700-3744-AF0F-3DC49165F108}" destId="{DF863931-06F8-5348-942A-D075598B00A3}" srcOrd="1" destOrd="0" presId="urn:microsoft.com/office/officeart/2005/8/layout/default"/>
    <dgm:cxn modelId="{703D54AF-43C5-6B40-AAF8-1D207917C7AB}" type="presParOf" srcId="{1F43A78F-6700-3744-AF0F-3DC49165F108}" destId="{ECF84E7F-C6F3-7B42-BAFE-7DCDB568C03E}" srcOrd="2" destOrd="0" presId="urn:microsoft.com/office/officeart/2005/8/layout/default"/>
    <dgm:cxn modelId="{35DB5C95-D784-FD40-BBA2-28D8B81634E4}" type="presParOf" srcId="{1F43A78F-6700-3744-AF0F-3DC49165F108}" destId="{259D9375-3AEF-CC4A-AC9E-0D26BC0A446F}" srcOrd="3" destOrd="0" presId="urn:microsoft.com/office/officeart/2005/8/layout/default"/>
    <dgm:cxn modelId="{E25091EC-2532-E64E-8349-1E8FEA3E9023}" type="presParOf" srcId="{1F43A78F-6700-3744-AF0F-3DC49165F108}" destId="{AA05D546-DD7C-7A4C-BBD0-0D36D62A638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3EB1FF-F2EF-4677-85EA-D8796F46C85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6E0D48F-2B3E-4004-8813-7D44A832F0A0}">
      <dgm:prSet/>
      <dgm:spPr/>
      <dgm:t>
        <a:bodyPr/>
        <a:lstStyle/>
        <a:p>
          <a:r>
            <a:rPr lang="en-US"/>
            <a:t>Loving father </a:t>
          </a:r>
        </a:p>
      </dgm:t>
    </dgm:pt>
    <dgm:pt modelId="{123E195E-6A56-4340-AA40-26DBEC05FCFC}" type="parTrans" cxnId="{D7A04BBB-C5E4-4401-9448-DCC945C2A65A}">
      <dgm:prSet/>
      <dgm:spPr/>
      <dgm:t>
        <a:bodyPr/>
        <a:lstStyle/>
        <a:p>
          <a:endParaRPr lang="en-US"/>
        </a:p>
      </dgm:t>
    </dgm:pt>
    <dgm:pt modelId="{13843743-ECFB-41B5-9C0B-8F77E7AE6C49}" type="sibTrans" cxnId="{D7A04BBB-C5E4-4401-9448-DCC945C2A65A}">
      <dgm:prSet/>
      <dgm:spPr/>
      <dgm:t>
        <a:bodyPr/>
        <a:lstStyle/>
        <a:p>
          <a:endParaRPr lang="en-US"/>
        </a:p>
      </dgm:t>
    </dgm:pt>
    <dgm:pt modelId="{0150C547-D882-4164-B7B3-6165B944F55F}">
      <dgm:prSet/>
      <dgm:spPr/>
      <dgm:t>
        <a:bodyPr/>
        <a:lstStyle/>
        <a:p>
          <a:r>
            <a:rPr lang="en-US"/>
            <a:t>Willing to endure humiliation so he wouldn’t have to disown his son</a:t>
          </a:r>
        </a:p>
      </dgm:t>
    </dgm:pt>
    <dgm:pt modelId="{B526E7DD-CA23-4082-B78A-CAED9A0F2450}" type="parTrans" cxnId="{8EFDAE49-7AC4-4E09-B06F-3F8682F4287E}">
      <dgm:prSet/>
      <dgm:spPr/>
      <dgm:t>
        <a:bodyPr/>
        <a:lstStyle/>
        <a:p>
          <a:endParaRPr lang="en-US"/>
        </a:p>
      </dgm:t>
    </dgm:pt>
    <dgm:pt modelId="{E0CDDA85-3672-4D3B-9011-BC6CDD501BA0}" type="sibTrans" cxnId="{8EFDAE49-7AC4-4E09-B06F-3F8682F4287E}">
      <dgm:prSet/>
      <dgm:spPr/>
      <dgm:t>
        <a:bodyPr/>
        <a:lstStyle/>
        <a:p>
          <a:endParaRPr lang="en-US"/>
        </a:p>
      </dgm:t>
    </dgm:pt>
    <dgm:pt modelId="{1E18EE36-9A0D-4570-94E9-702981BC9BDA}">
      <dgm:prSet/>
      <dgm:spPr/>
      <dgm:t>
        <a:bodyPr/>
        <a:lstStyle/>
        <a:p>
          <a:r>
            <a:rPr lang="en-US"/>
            <a:t>Suffered the greatest personal agony: grief of love rejected</a:t>
          </a:r>
        </a:p>
      </dgm:t>
    </dgm:pt>
    <dgm:pt modelId="{DBB93F4C-CAFF-4E44-805A-8CC195574C37}" type="parTrans" cxnId="{C7628277-E627-4057-B44B-F8C2CA171F02}">
      <dgm:prSet/>
      <dgm:spPr/>
      <dgm:t>
        <a:bodyPr/>
        <a:lstStyle/>
        <a:p>
          <a:endParaRPr lang="en-US"/>
        </a:p>
      </dgm:t>
    </dgm:pt>
    <dgm:pt modelId="{7592B579-A995-45C2-BA07-068882C89A4F}" type="sibTrans" cxnId="{C7628277-E627-4057-B44B-F8C2CA171F02}">
      <dgm:prSet/>
      <dgm:spPr/>
      <dgm:t>
        <a:bodyPr/>
        <a:lstStyle/>
        <a:p>
          <a:endParaRPr lang="en-US"/>
        </a:p>
      </dgm:t>
    </dgm:pt>
    <dgm:pt modelId="{F928FD99-7997-4040-BFF6-BCA2C963449A}" type="pres">
      <dgm:prSet presAssocID="{DF3EB1FF-F2EF-4677-85EA-D8796F46C853}" presName="linear" presStyleCnt="0">
        <dgm:presLayoutVars>
          <dgm:animLvl val="lvl"/>
          <dgm:resizeHandles val="exact"/>
        </dgm:presLayoutVars>
      </dgm:prSet>
      <dgm:spPr/>
      <dgm:t>
        <a:bodyPr/>
        <a:lstStyle/>
        <a:p>
          <a:endParaRPr lang="en-US"/>
        </a:p>
      </dgm:t>
    </dgm:pt>
    <dgm:pt modelId="{532573BA-BC6D-174C-A87E-983D9031A6AE}" type="pres">
      <dgm:prSet presAssocID="{26E0D48F-2B3E-4004-8813-7D44A832F0A0}" presName="parentText" presStyleLbl="node1" presStyleIdx="0" presStyleCnt="3">
        <dgm:presLayoutVars>
          <dgm:chMax val="0"/>
          <dgm:bulletEnabled val="1"/>
        </dgm:presLayoutVars>
      </dgm:prSet>
      <dgm:spPr/>
      <dgm:t>
        <a:bodyPr/>
        <a:lstStyle/>
        <a:p>
          <a:endParaRPr lang="en-US"/>
        </a:p>
      </dgm:t>
    </dgm:pt>
    <dgm:pt modelId="{6865E08D-4EBE-A24D-83BE-4D9ECF555794}" type="pres">
      <dgm:prSet presAssocID="{13843743-ECFB-41B5-9C0B-8F77E7AE6C49}" presName="spacer" presStyleCnt="0"/>
      <dgm:spPr/>
    </dgm:pt>
    <dgm:pt modelId="{0CFB70BE-39B4-5348-A76F-6696500A34B0}" type="pres">
      <dgm:prSet presAssocID="{0150C547-D882-4164-B7B3-6165B944F55F}" presName="parentText" presStyleLbl="node1" presStyleIdx="1" presStyleCnt="3">
        <dgm:presLayoutVars>
          <dgm:chMax val="0"/>
          <dgm:bulletEnabled val="1"/>
        </dgm:presLayoutVars>
      </dgm:prSet>
      <dgm:spPr/>
      <dgm:t>
        <a:bodyPr/>
        <a:lstStyle/>
        <a:p>
          <a:endParaRPr lang="en-US"/>
        </a:p>
      </dgm:t>
    </dgm:pt>
    <dgm:pt modelId="{A01DFEF4-9D26-B64B-9627-F3A208768B58}" type="pres">
      <dgm:prSet presAssocID="{E0CDDA85-3672-4D3B-9011-BC6CDD501BA0}" presName="spacer" presStyleCnt="0"/>
      <dgm:spPr/>
    </dgm:pt>
    <dgm:pt modelId="{C1374C4B-0F40-9D43-BCCB-AE9EAF405694}" type="pres">
      <dgm:prSet presAssocID="{1E18EE36-9A0D-4570-94E9-702981BC9BDA}" presName="parentText" presStyleLbl="node1" presStyleIdx="2" presStyleCnt="3">
        <dgm:presLayoutVars>
          <dgm:chMax val="0"/>
          <dgm:bulletEnabled val="1"/>
        </dgm:presLayoutVars>
      </dgm:prSet>
      <dgm:spPr/>
      <dgm:t>
        <a:bodyPr/>
        <a:lstStyle/>
        <a:p>
          <a:endParaRPr lang="en-US"/>
        </a:p>
      </dgm:t>
    </dgm:pt>
  </dgm:ptLst>
  <dgm:cxnLst>
    <dgm:cxn modelId="{D7A04BBB-C5E4-4401-9448-DCC945C2A65A}" srcId="{DF3EB1FF-F2EF-4677-85EA-D8796F46C853}" destId="{26E0D48F-2B3E-4004-8813-7D44A832F0A0}" srcOrd="0" destOrd="0" parTransId="{123E195E-6A56-4340-AA40-26DBEC05FCFC}" sibTransId="{13843743-ECFB-41B5-9C0B-8F77E7AE6C49}"/>
    <dgm:cxn modelId="{3E2DF933-E317-7D4D-85F2-0E15BE8D9191}" type="presOf" srcId="{26E0D48F-2B3E-4004-8813-7D44A832F0A0}" destId="{532573BA-BC6D-174C-A87E-983D9031A6AE}" srcOrd="0" destOrd="0" presId="urn:microsoft.com/office/officeart/2005/8/layout/vList2"/>
    <dgm:cxn modelId="{8EFDAE49-7AC4-4E09-B06F-3F8682F4287E}" srcId="{DF3EB1FF-F2EF-4677-85EA-D8796F46C853}" destId="{0150C547-D882-4164-B7B3-6165B944F55F}" srcOrd="1" destOrd="0" parTransId="{B526E7DD-CA23-4082-B78A-CAED9A0F2450}" sibTransId="{E0CDDA85-3672-4D3B-9011-BC6CDD501BA0}"/>
    <dgm:cxn modelId="{2FD44D9B-E34A-244B-BA22-ED71A09D5DD4}" type="presOf" srcId="{1E18EE36-9A0D-4570-94E9-702981BC9BDA}" destId="{C1374C4B-0F40-9D43-BCCB-AE9EAF405694}" srcOrd="0" destOrd="0" presId="urn:microsoft.com/office/officeart/2005/8/layout/vList2"/>
    <dgm:cxn modelId="{5BCE700D-1C17-9543-B519-85467566B04D}" type="presOf" srcId="{0150C547-D882-4164-B7B3-6165B944F55F}" destId="{0CFB70BE-39B4-5348-A76F-6696500A34B0}" srcOrd="0" destOrd="0" presId="urn:microsoft.com/office/officeart/2005/8/layout/vList2"/>
    <dgm:cxn modelId="{C7628277-E627-4057-B44B-F8C2CA171F02}" srcId="{DF3EB1FF-F2EF-4677-85EA-D8796F46C853}" destId="{1E18EE36-9A0D-4570-94E9-702981BC9BDA}" srcOrd="2" destOrd="0" parTransId="{DBB93F4C-CAFF-4E44-805A-8CC195574C37}" sibTransId="{7592B579-A995-45C2-BA07-068882C89A4F}"/>
    <dgm:cxn modelId="{8A2FB907-481A-7B4A-A8AD-4E7ACE347919}" type="presOf" srcId="{DF3EB1FF-F2EF-4677-85EA-D8796F46C853}" destId="{F928FD99-7997-4040-BFF6-BCA2C963449A}" srcOrd="0" destOrd="0" presId="urn:microsoft.com/office/officeart/2005/8/layout/vList2"/>
    <dgm:cxn modelId="{95A44111-8F7E-534A-A2C6-F64714F4B8DE}" type="presParOf" srcId="{F928FD99-7997-4040-BFF6-BCA2C963449A}" destId="{532573BA-BC6D-174C-A87E-983D9031A6AE}" srcOrd="0" destOrd="0" presId="urn:microsoft.com/office/officeart/2005/8/layout/vList2"/>
    <dgm:cxn modelId="{3CB8CA7B-719A-8C4F-8363-5FE3914AF485}" type="presParOf" srcId="{F928FD99-7997-4040-BFF6-BCA2C963449A}" destId="{6865E08D-4EBE-A24D-83BE-4D9ECF555794}" srcOrd="1" destOrd="0" presId="urn:microsoft.com/office/officeart/2005/8/layout/vList2"/>
    <dgm:cxn modelId="{E7A706DA-BDD5-3343-A133-A38E14E14C58}" type="presParOf" srcId="{F928FD99-7997-4040-BFF6-BCA2C963449A}" destId="{0CFB70BE-39B4-5348-A76F-6696500A34B0}" srcOrd="2" destOrd="0" presId="urn:microsoft.com/office/officeart/2005/8/layout/vList2"/>
    <dgm:cxn modelId="{7965B404-F8E8-7F4D-BE57-86028E72E19C}" type="presParOf" srcId="{F928FD99-7997-4040-BFF6-BCA2C963449A}" destId="{A01DFEF4-9D26-B64B-9627-F3A208768B58}" srcOrd="3" destOrd="0" presId="urn:microsoft.com/office/officeart/2005/8/layout/vList2"/>
    <dgm:cxn modelId="{E6D72F0C-FEFD-114D-9C90-F61E1FC9F069}" type="presParOf" srcId="{F928FD99-7997-4040-BFF6-BCA2C963449A}" destId="{C1374C4B-0F40-9D43-BCCB-AE9EAF4056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6A7E-BB18-704C-8527-1A3F79F8C801}">
      <dsp:nvSpPr>
        <dsp:cNvPr id="0" name=""/>
        <dsp:cNvSpPr/>
      </dsp:nvSpPr>
      <dsp:spPr>
        <a:xfrm>
          <a:off x="1209" y="122113"/>
          <a:ext cx="4244392" cy="26951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F1947-C9AE-8F4B-B56A-D5DF4F715B17}">
      <dsp:nvSpPr>
        <dsp:cNvPr id="0" name=""/>
        <dsp:cNvSpPr/>
      </dsp:nvSpPr>
      <dsp:spPr>
        <a:xfrm>
          <a:off x="472808" y="570133"/>
          <a:ext cx="4244392" cy="269518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Something placed alongside something else for the purpose of pointing out the likeness or making an important association between two things</a:t>
          </a:r>
        </a:p>
      </dsp:txBody>
      <dsp:txXfrm>
        <a:off x="551747" y="649072"/>
        <a:ext cx="4086514" cy="2537310"/>
      </dsp:txXfrm>
    </dsp:sp>
    <dsp:sp modelId="{66F88858-AED6-E04A-877F-A6CAA3FBC517}">
      <dsp:nvSpPr>
        <dsp:cNvPr id="0" name=""/>
        <dsp:cNvSpPr/>
      </dsp:nvSpPr>
      <dsp:spPr>
        <a:xfrm>
          <a:off x="5188799" y="122113"/>
          <a:ext cx="4244392" cy="26951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2F3CF-9BDC-4C49-9179-4690CC0D212C}">
      <dsp:nvSpPr>
        <dsp:cNvPr id="0" name=""/>
        <dsp:cNvSpPr/>
      </dsp:nvSpPr>
      <dsp:spPr>
        <a:xfrm>
          <a:off x="5660398" y="570133"/>
          <a:ext cx="4244392" cy="269518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A simple metaphor or simile in story form</a:t>
          </a:r>
        </a:p>
      </dsp:txBody>
      <dsp:txXfrm>
        <a:off x="5739337" y="649072"/>
        <a:ext cx="4086514" cy="2537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BD3B-E62E-AF42-82D6-48E2A171BD54}">
      <dsp:nvSpPr>
        <dsp:cNvPr id="0" name=""/>
        <dsp:cNvSpPr/>
      </dsp:nvSpPr>
      <dsp:spPr>
        <a:xfrm>
          <a:off x="0" y="36013"/>
          <a:ext cx="6046132" cy="223235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A mix of corrupt tax collectors and sinners who were eager to hear Jesus’ good news </a:t>
          </a:r>
        </a:p>
      </dsp:txBody>
      <dsp:txXfrm>
        <a:off x="108975" y="144988"/>
        <a:ext cx="5828182" cy="2014409"/>
      </dsp:txXfrm>
    </dsp:sp>
    <dsp:sp modelId="{42E02A03-BD79-EC45-8B3C-A0D66AEDB81C}">
      <dsp:nvSpPr>
        <dsp:cNvPr id="0" name=""/>
        <dsp:cNvSpPr/>
      </dsp:nvSpPr>
      <dsp:spPr>
        <a:xfrm>
          <a:off x="0" y="2337493"/>
          <a:ext cx="6046132" cy="2232359"/>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A group of hyper religious pharisees and scribes who were angry w/ Jesus.  </a:t>
          </a:r>
        </a:p>
        <a:p>
          <a:pPr lvl="0" algn="l" defTabSz="1066800">
            <a:lnSpc>
              <a:spcPct val="90000"/>
            </a:lnSpc>
            <a:spcBef>
              <a:spcPct val="0"/>
            </a:spcBef>
            <a:spcAft>
              <a:spcPct val="35000"/>
            </a:spcAft>
          </a:pPr>
          <a:r>
            <a:rPr lang="en-US" sz="2400" kern="1200" dirty="0"/>
            <a:t>In Luke 15:1-2 they just grumbled that he ”receives sinners and eats with them.”</a:t>
          </a:r>
        </a:p>
      </dsp:txBody>
      <dsp:txXfrm>
        <a:off x="108975" y="2446468"/>
        <a:ext cx="5828182" cy="2014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D4617-2E08-754F-97FB-2D69CD5BA2F8}">
      <dsp:nvSpPr>
        <dsp:cNvPr id="0" name=""/>
        <dsp:cNvSpPr/>
      </dsp:nvSpPr>
      <dsp:spPr>
        <a:xfrm>
          <a:off x="0" y="1275"/>
          <a:ext cx="9905998" cy="10080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a:lnSpc>
              <a:spcPct val="90000"/>
            </a:lnSpc>
            <a:spcBef>
              <a:spcPct val="0"/>
            </a:spcBef>
            <a:spcAft>
              <a:spcPct val="35000"/>
            </a:spcAft>
          </a:pPr>
          <a:r>
            <a:rPr lang="en-US" sz="3500" kern="1200"/>
            <a:t>He was saying to his Father…</a:t>
          </a:r>
        </a:p>
      </dsp:txBody>
      <dsp:txXfrm>
        <a:off x="0" y="1275"/>
        <a:ext cx="9905998" cy="1008000"/>
      </dsp:txXfrm>
    </dsp:sp>
    <dsp:sp modelId="{0C36F9FC-181F-134D-B67F-83B2DF036A8D}">
      <dsp:nvSpPr>
        <dsp:cNvPr id="0" name=""/>
        <dsp:cNvSpPr/>
      </dsp:nvSpPr>
      <dsp:spPr>
        <a:xfrm>
          <a:off x="0" y="1009275"/>
          <a:ext cx="9905998" cy="21136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a:t>“Dad, I wish you were dead.” </a:t>
          </a:r>
        </a:p>
        <a:p>
          <a:pPr marL="285750" lvl="1" indent="-285750" algn="l" defTabSz="1555750">
            <a:lnSpc>
              <a:spcPct val="90000"/>
            </a:lnSpc>
            <a:spcBef>
              <a:spcPct val="0"/>
            </a:spcBef>
            <a:spcAft>
              <a:spcPct val="15000"/>
            </a:spcAft>
            <a:buChar char="•"/>
          </a:pPr>
          <a:r>
            <a:rPr lang="en-US" sz="3500" kern="1200"/>
            <a:t>“You are a barrier.” </a:t>
          </a:r>
        </a:p>
        <a:p>
          <a:pPr marL="285750" lvl="1" indent="-285750" algn="l" defTabSz="1555750">
            <a:lnSpc>
              <a:spcPct val="90000"/>
            </a:lnSpc>
            <a:spcBef>
              <a:spcPct val="0"/>
            </a:spcBef>
            <a:spcAft>
              <a:spcPct val="15000"/>
            </a:spcAft>
            <a:buChar char="•"/>
          </a:pPr>
          <a:r>
            <a:rPr lang="en-US" sz="3500" kern="1200"/>
            <a:t>”I want out of this family now!” </a:t>
          </a:r>
        </a:p>
      </dsp:txBody>
      <dsp:txXfrm>
        <a:off x="0" y="1009275"/>
        <a:ext cx="9905998" cy="2113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F569E-960E-4842-AC28-E8D3E5126D39}">
      <dsp:nvSpPr>
        <dsp:cNvPr id="0" name=""/>
        <dsp:cNvSpPr/>
      </dsp:nvSpPr>
      <dsp:spPr>
        <a:xfrm>
          <a:off x="600659" y="968"/>
          <a:ext cx="2472568" cy="1483540"/>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Granted his son what he asked for </a:t>
          </a:r>
        </a:p>
      </dsp:txBody>
      <dsp:txXfrm>
        <a:off x="600659" y="968"/>
        <a:ext cx="2472568" cy="1483540"/>
      </dsp:txXfrm>
    </dsp:sp>
    <dsp:sp modelId="{ECF84E7F-C6F3-7B42-BAFE-7DCDB568C03E}">
      <dsp:nvSpPr>
        <dsp:cNvPr id="0" name=""/>
        <dsp:cNvSpPr/>
      </dsp:nvSpPr>
      <dsp:spPr>
        <a:xfrm>
          <a:off x="3320484" y="968"/>
          <a:ext cx="2472568" cy="1483540"/>
        </a:xfrm>
        <a:prstGeom prst="rect">
          <a:avLst/>
        </a:prstGeom>
        <a:gradFill rotWithShape="0">
          <a:gsLst>
            <a:gs pos="0">
              <a:schemeClr val="accent5">
                <a:hueOff val="-337983"/>
                <a:satOff val="-9047"/>
                <a:lumOff val="-3139"/>
                <a:alphaOff val="0"/>
                <a:tint val="96000"/>
                <a:lumMod val="104000"/>
              </a:schemeClr>
            </a:gs>
            <a:gs pos="100000">
              <a:schemeClr val="accent5">
                <a:hueOff val="-337983"/>
                <a:satOff val="-9047"/>
                <a:lumOff val="-3139"/>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Viewed as weak and pathetic</a:t>
          </a:r>
        </a:p>
      </dsp:txBody>
      <dsp:txXfrm>
        <a:off x="3320484" y="968"/>
        <a:ext cx="2472568" cy="1483540"/>
      </dsp:txXfrm>
    </dsp:sp>
    <dsp:sp modelId="{AA05D546-DD7C-7A4C-BBD0-0D36D62A6386}">
      <dsp:nvSpPr>
        <dsp:cNvPr id="0" name=""/>
        <dsp:cNvSpPr/>
      </dsp:nvSpPr>
      <dsp:spPr>
        <a:xfrm>
          <a:off x="1960571" y="1731766"/>
          <a:ext cx="2472568" cy="1483540"/>
        </a:xfrm>
        <a:prstGeom prst="rect">
          <a:avLst/>
        </a:prstGeom>
        <a:gradFill rotWithShape="0">
          <a:gsLst>
            <a:gs pos="0">
              <a:schemeClr val="accent5">
                <a:hueOff val="-675965"/>
                <a:satOff val="-18095"/>
                <a:lumOff val="-6277"/>
                <a:alphaOff val="0"/>
                <a:tint val="96000"/>
                <a:lumMod val="104000"/>
              </a:schemeClr>
            </a:gs>
            <a:gs pos="100000">
              <a:schemeClr val="accent5">
                <a:hueOff val="-675965"/>
                <a:satOff val="-18095"/>
                <a:lumOff val="-6277"/>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Shared in the shame of his son</a:t>
          </a:r>
        </a:p>
      </dsp:txBody>
      <dsp:txXfrm>
        <a:off x="1960571" y="1731766"/>
        <a:ext cx="2472568" cy="1483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73BA-BC6D-174C-A87E-983D9031A6AE}">
      <dsp:nvSpPr>
        <dsp:cNvPr id="0" name=""/>
        <dsp:cNvSpPr/>
      </dsp:nvSpPr>
      <dsp:spPr>
        <a:xfrm>
          <a:off x="0" y="616304"/>
          <a:ext cx="6046132" cy="10725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Loving father </a:t>
          </a:r>
        </a:p>
      </dsp:txBody>
      <dsp:txXfrm>
        <a:off x="52359" y="668663"/>
        <a:ext cx="5941414" cy="967861"/>
      </dsp:txXfrm>
    </dsp:sp>
    <dsp:sp modelId="{0CFB70BE-39B4-5348-A76F-6696500A34B0}">
      <dsp:nvSpPr>
        <dsp:cNvPr id="0" name=""/>
        <dsp:cNvSpPr/>
      </dsp:nvSpPr>
      <dsp:spPr>
        <a:xfrm>
          <a:off x="0" y="1766643"/>
          <a:ext cx="6046132" cy="1072579"/>
        </a:xfrm>
        <a:prstGeom prst="roundRect">
          <a:avLst/>
        </a:prstGeom>
        <a:gradFill rotWithShape="0">
          <a:gsLst>
            <a:gs pos="0">
              <a:schemeClr val="accent2">
                <a:hueOff val="-245438"/>
                <a:satOff val="19406"/>
                <a:lumOff val="-392"/>
                <a:alphaOff val="0"/>
                <a:tint val="96000"/>
                <a:lumMod val="104000"/>
              </a:schemeClr>
            </a:gs>
            <a:gs pos="100000">
              <a:schemeClr val="accent2">
                <a:hueOff val="-245438"/>
                <a:satOff val="19406"/>
                <a:lumOff val="-392"/>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Willing to endure humiliation so he wouldn’t have to disown his son</a:t>
          </a:r>
        </a:p>
      </dsp:txBody>
      <dsp:txXfrm>
        <a:off x="52359" y="1819002"/>
        <a:ext cx="5941414" cy="967861"/>
      </dsp:txXfrm>
    </dsp:sp>
    <dsp:sp modelId="{C1374C4B-0F40-9D43-BCCB-AE9EAF405694}">
      <dsp:nvSpPr>
        <dsp:cNvPr id="0" name=""/>
        <dsp:cNvSpPr/>
      </dsp:nvSpPr>
      <dsp:spPr>
        <a:xfrm>
          <a:off x="0" y="2916982"/>
          <a:ext cx="6046132" cy="1072579"/>
        </a:xfrm>
        <a:prstGeom prst="roundRect">
          <a:avLst/>
        </a:prstGeom>
        <a:gradFill rotWithShape="0">
          <a:gsLst>
            <a:gs pos="0">
              <a:schemeClr val="accent2">
                <a:hueOff val="-490875"/>
                <a:satOff val="38812"/>
                <a:lumOff val="-784"/>
                <a:alphaOff val="0"/>
                <a:tint val="96000"/>
                <a:lumMod val="104000"/>
              </a:schemeClr>
            </a:gs>
            <a:gs pos="100000">
              <a:schemeClr val="accent2">
                <a:hueOff val="-490875"/>
                <a:satOff val="38812"/>
                <a:lumOff val="-78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Suffered the greatest personal agony: grief of love rejected</a:t>
          </a:r>
        </a:p>
      </dsp:txBody>
      <dsp:txXfrm>
        <a:off x="52359" y="2969341"/>
        <a:ext cx="5941414" cy="9678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6/16/21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6/16/21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8.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descr="Modern Prodigal Son &amp;lt;b&amp;gt;prodigal son&amp;lt;/b&amp;gt; powerpoint template powerpoint  sermons | Prodigal son, Prodigal, Father">
            <a:extLst>
              <a:ext uri="{FF2B5EF4-FFF2-40B4-BE49-F238E27FC236}">
                <a16:creationId xmlns:a16="http://schemas.microsoft.com/office/drawing/2014/main" xmlns="" id="{AB8C9D7D-DEBB-BB4D-B4C2-405D39557054}"/>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t="9667" b="153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CCAC8ABB-EB72-A743-A9B3-7EDD6AD43D55}"/>
              </a:ext>
            </a:extLst>
          </p:cNvPr>
          <p:cNvSpPr>
            <a:spLocks noGrp="1"/>
          </p:cNvSpPr>
          <p:nvPr>
            <p:ph type="ctrTitle"/>
          </p:nvPr>
        </p:nvSpPr>
        <p:spPr>
          <a:xfrm>
            <a:off x="1751012" y="609601"/>
            <a:ext cx="8676222" cy="3200400"/>
          </a:xfrm>
        </p:spPr>
        <p:txBody>
          <a:bodyPr>
            <a:normAutofit/>
          </a:bodyPr>
          <a:lstStyle/>
          <a:p>
            <a:r>
              <a:rPr lang="en-US" dirty="0"/>
              <a:t>The Prodigal Son</a:t>
            </a:r>
          </a:p>
        </p:txBody>
      </p:sp>
      <p:sp>
        <p:nvSpPr>
          <p:cNvPr id="3" name="Subtitle 2">
            <a:extLst>
              <a:ext uri="{FF2B5EF4-FFF2-40B4-BE49-F238E27FC236}">
                <a16:creationId xmlns:a16="http://schemas.microsoft.com/office/drawing/2014/main" xmlns="" id="{7EACE60A-F750-C942-A216-8B179DF114D4}"/>
              </a:ext>
            </a:extLst>
          </p:cNvPr>
          <p:cNvSpPr>
            <a:spLocks noGrp="1"/>
          </p:cNvSpPr>
          <p:nvPr>
            <p:ph type="subTitle" idx="1"/>
          </p:nvPr>
        </p:nvSpPr>
        <p:spPr>
          <a:xfrm>
            <a:off x="1751012" y="3886200"/>
            <a:ext cx="8676222" cy="1905000"/>
          </a:xfrm>
        </p:spPr>
        <p:txBody>
          <a:bodyPr>
            <a:normAutofit/>
          </a:bodyPr>
          <a:lstStyle/>
          <a:p>
            <a:r>
              <a:rPr lang="en-US" dirty="0"/>
              <a:t>“A Father &amp; two sons”</a:t>
            </a:r>
          </a:p>
        </p:txBody>
      </p:sp>
    </p:spTree>
    <p:extLst>
      <p:ext uri="{BB962C8B-B14F-4D97-AF65-F5344CB8AC3E}">
        <p14:creationId xmlns:p14="http://schemas.microsoft.com/office/powerpoint/2010/main" val="2258419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Freeform: Shape 9">
            <a:extLst>
              <a:ext uri="{FF2B5EF4-FFF2-40B4-BE49-F238E27FC236}">
                <a16:creationId xmlns:a16="http://schemas.microsoft.com/office/drawing/2014/main" xmlns="" id="{9A672405-5F81-4E97-B4FC-E7F2CC16FE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xmlns="" id="{26E45159-778C-724E-984F-E56B578C75A7}"/>
              </a:ext>
            </a:extLst>
          </p:cNvPr>
          <p:cNvSpPr>
            <a:spLocks noGrp="1"/>
          </p:cNvSpPr>
          <p:nvPr>
            <p:ph type="title"/>
          </p:nvPr>
        </p:nvSpPr>
        <p:spPr>
          <a:xfrm>
            <a:off x="4996542" y="990601"/>
            <a:ext cx="6054045" cy="4632960"/>
          </a:xfrm>
        </p:spPr>
        <p:txBody>
          <a:bodyPr vert="horz" lIns="91440" tIns="45720" rIns="91440" bIns="45720" rtlCol="0" anchor="ctr">
            <a:normAutofit/>
          </a:bodyPr>
          <a:lstStyle/>
          <a:p>
            <a:pPr algn="l"/>
            <a:r>
              <a:rPr lang="en-US" sz="4800">
                <a:effectLst>
                  <a:glow rad="38100">
                    <a:schemeClr val="bg1">
                      <a:lumMod val="65000"/>
                      <a:lumOff val="35000"/>
                      <a:alpha val="50000"/>
                    </a:schemeClr>
                  </a:glow>
                  <a:outerShdw blurRad="28575" dist="31750" dir="13200000" algn="tl" rotWithShape="0">
                    <a:srgbClr val="000000">
                      <a:alpha val="25000"/>
                    </a:srgbClr>
                  </a:outerShdw>
                </a:effectLst>
              </a:rPr>
              <a:t>Prodigal </a:t>
            </a:r>
          </a:p>
        </p:txBody>
      </p:sp>
      <p:sp>
        <p:nvSpPr>
          <p:cNvPr id="5" name="Text Placeholder 4">
            <a:extLst>
              <a:ext uri="{FF2B5EF4-FFF2-40B4-BE49-F238E27FC236}">
                <a16:creationId xmlns:a16="http://schemas.microsoft.com/office/drawing/2014/main" xmlns="" id="{89950588-7F83-7D47-B051-BC89EF3AA7E5}"/>
              </a:ext>
            </a:extLst>
          </p:cNvPr>
          <p:cNvSpPr>
            <a:spLocks noGrp="1"/>
          </p:cNvSpPr>
          <p:nvPr>
            <p:ph type="body" idx="1"/>
          </p:nvPr>
        </p:nvSpPr>
        <p:spPr>
          <a:xfrm>
            <a:off x="1141412" y="990600"/>
            <a:ext cx="3191623" cy="4632960"/>
          </a:xfrm>
        </p:spPr>
        <p:txBody>
          <a:bodyPr vert="horz" lIns="91440" tIns="45720" rIns="91440" bIns="45720" rtlCol="0" anchor="ctr">
            <a:normAutofit/>
          </a:bodyPr>
          <a:lstStyle/>
          <a:p>
            <a:pPr algn="ctr"/>
            <a:r>
              <a:rPr lang="en-US" sz="2100" dirty="0"/>
              <a:t>Old English word that speaks of reckless wastefulness or lavish </a:t>
            </a:r>
            <a:r>
              <a:rPr lang="en-US" sz="2100" dirty="0" err="1"/>
              <a:t>estravagance</a:t>
            </a:r>
            <a:endParaRPr lang="en-US" sz="2100" dirty="0"/>
          </a:p>
        </p:txBody>
      </p:sp>
      <p:cxnSp>
        <p:nvCxnSpPr>
          <p:cNvPr id="18" name="Straight Connector 11">
            <a:extLst>
              <a:ext uri="{FF2B5EF4-FFF2-40B4-BE49-F238E27FC236}">
                <a16:creationId xmlns:a16="http://schemas.microsoft.com/office/drawing/2014/main" xmlns="" id="{FC86C303-74D6-4DF3-9113-E0A374D716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769" y="2057400"/>
            <a:ext cx="0" cy="2743200"/>
          </a:xfrm>
          <a:prstGeom prst="line">
            <a:avLst/>
          </a:prstGeom>
          <a:ln w="19050">
            <a:solidFill>
              <a:schemeClr val="accent1"/>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BE7E429D-82AC-7142-A8A8-5E5D61F96FD3}"/>
              </a:ext>
            </a:extLst>
          </p:cNvPr>
          <p:cNvSpPr txBox="1"/>
          <p:nvPr/>
        </p:nvSpPr>
        <p:spPr>
          <a:xfrm>
            <a:off x="502446" y="5544233"/>
            <a:ext cx="11187105" cy="646331"/>
          </a:xfrm>
          <a:prstGeom prst="rect">
            <a:avLst/>
          </a:prstGeom>
          <a:noFill/>
        </p:spPr>
        <p:txBody>
          <a:bodyPr wrap="square" rtlCol="0">
            <a:spAutoFit/>
          </a:bodyPr>
          <a:lstStyle/>
          <a:p>
            <a:pPr algn="ctr"/>
            <a:r>
              <a:rPr lang="en-US" i="1" dirty="0"/>
              <a:t>“UNDISCIPLINED YOUNG PERSON WHO WASTES THE BEST PART OF HIS LIFE THROUGH EXTRAVAGANT SELF-INDULGENCE AND BECOMES A SLAVE TO HIS OWN LUST AND SIN.” </a:t>
            </a:r>
          </a:p>
        </p:txBody>
      </p:sp>
    </p:spTree>
    <p:extLst>
      <p:ext uri="{BB962C8B-B14F-4D97-AF65-F5344CB8AC3E}">
        <p14:creationId xmlns:p14="http://schemas.microsoft.com/office/powerpoint/2010/main" val="447952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098" name="Picture 2" descr="152,154 Bible Stock Photos, Pictures &amp;amp; Royalty-Free Images">
            <a:extLst>
              <a:ext uri="{FF2B5EF4-FFF2-40B4-BE49-F238E27FC236}">
                <a16:creationId xmlns:a16="http://schemas.microsoft.com/office/drawing/2014/main" xmlns="" id="{9791ACF0-214C-9145-8361-F5C1063DF7E6}"/>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xmlns="" id="{6365F0DC-DF45-A149-945B-3ED2D6BB6050}"/>
              </a:ext>
            </a:extLst>
          </p:cNvPr>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“Father give me my share of the estate…”</a:t>
            </a:r>
          </a:p>
        </p:txBody>
      </p:sp>
    </p:spTree>
    <p:extLst>
      <p:ext uri="{BB962C8B-B14F-4D97-AF65-F5344CB8AC3E}">
        <p14:creationId xmlns:p14="http://schemas.microsoft.com/office/powerpoint/2010/main" val="12020929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62164E-4528-40DB-BC26-D6DDE216A0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xmlns="" id="{F30007FA-C6A2-43A0-8045-7016AEF81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xmlns="" id="{40B90A05-497E-B34C-9C33-DE23B542178B}"/>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a:effectLst>
                  <a:glow rad="38100">
                    <a:schemeClr val="bg1">
                      <a:lumMod val="65000"/>
                      <a:lumOff val="35000"/>
                      <a:alpha val="50000"/>
                    </a:schemeClr>
                  </a:glow>
                  <a:outerShdw blurRad="28575" dist="31750" dir="13200000" algn="tl" rotWithShape="0">
                    <a:srgbClr val="000000">
                      <a:alpha val="25000"/>
                    </a:srgbClr>
                  </a:outerShdw>
                </a:effectLst>
              </a:rPr>
              <a:t>THE REQUEST </a:t>
            </a:r>
          </a:p>
        </p:txBody>
      </p:sp>
    </p:spTree>
    <p:extLst>
      <p:ext uri="{BB962C8B-B14F-4D97-AF65-F5344CB8AC3E}">
        <p14:creationId xmlns:p14="http://schemas.microsoft.com/office/powerpoint/2010/main" val="1067855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2E18848-9E1F-7B4C-99D0-658093C0539F}"/>
              </a:ext>
            </a:extLst>
          </p:cNvPr>
          <p:cNvSpPr>
            <a:spLocks noGrp="1"/>
          </p:cNvSpPr>
          <p:nvPr>
            <p:ph type="title"/>
          </p:nvPr>
        </p:nvSpPr>
        <p:spPr/>
        <p:txBody>
          <a:bodyPr/>
          <a:lstStyle/>
          <a:p>
            <a:r>
              <a:rPr lang="en-US" dirty="0"/>
              <a:t>DISREGARD FOR HIS INHERITANCE</a:t>
            </a:r>
          </a:p>
        </p:txBody>
      </p:sp>
      <p:sp>
        <p:nvSpPr>
          <p:cNvPr id="4" name="Content Placeholder 3">
            <a:extLst>
              <a:ext uri="{FF2B5EF4-FFF2-40B4-BE49-F238E27FC236}">
                <a16:creationId xmlns:a16="http://schemas.microsoft.com/office/drawing/2014/main" xmlns="" id="{BDA816A6-9F73-604F-AE10-D1B6F7463AB3}"/>
              </a:ext>
            </a:extLst>
          </p:cNvPr>
          <p:cNvSpPr>
            <a:spLocks noGrp="1"/>
          </p:cNvSpPr>
          <p:nvPr>
            <p:ph sz="half" idx="1"/>
          </p:nvPr>
        </p:nvSpPr>
        <p:spPr/>
        <p:txBody>
          <a:bodyPr/>
          <a:lstStyle/>
          <a:p>
            <a:r>
              <a:rPr lang="en-US" dirty="0"/>
              <a:t>Family lands and possessions were not to be sold or transferred outside the family line.</a:t>
            </a:r>
          </a:p>
          <a:p>
            <a:r>
              <a:rPr lang="en-US" dirty="0"/>
              <a:t>It was a son’s duty to keep the family legacy alive</a:t>
            </a:r>
          </a:p>
          <a:p>
            <a:r>
              <a:rPr lang="en-US" dirty="0"/>
              <a:t>The first born was given more to create a stable financial foundation for the family</a:t>
            </a:r>
          </a:p>
          <a:p>
            <a:endParaRPr lang="en-US" dirty="0"/>
          </a:p>
        </p:txBody>
      </p:sp>
      <p:sp>
        <p:nvSpPr>
          <p:cNvPr id="5" name="Content Placeholder 4">
            <a:extLst>
              <a:ext uri="{FF2B5EF4-FFF2-40B4-BE49-F238E27FC236}">
                <a16:creationId xmlns:a16="http://schemas.microsoft.com/office/drawing/2014/main" xmlns="" id="{CE72FFFE-5B87-0445-8D3C-BE80101E15C2}"/>
              </a:ext>
            </a:extLst>
          </p:cNvPr>
          <p:cNvSpPr>
            <a:spLocks noGrp="1"/>
          </p:cNvSpPr>
          <p:nvPr>
            <p:ph sz="half" idx="2"/>
          </p:nvPr>
        </p:nvSpPr>
        <p:spPr/>
        <p:txBody>
          <a:bodyPr/>
          <a:lstStyle/>
          <a:p>
            <a:r>
              <a:rPr lang="en-US" dirty="0"/>
              <a:t>The prodigal showed no gratitude in his heart for his family’s legacy</a:t>
            </a:r>
          </a:p>
          <a:p>
            <a:r>
              <a:rPr lang="en-US" dirty="0"/>
              <a:t>Lacked patience and discipline </a:t>
            </a:r>
          </a:p>
        </p:txBody>
      </p:sp>
    </p:spTree>
    <p:extLst>
      <p:ext uri="{BB962C8B-B14F-4D97-AF65-F5344CB8AC3E}">
        <p14:creationId xmlns:p14="http://schemas.microsoft.com/office/powerpoint/2010/main" val="1927827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ECCD3-CE47-BF41-95BD-3EFB8F8616BB}"/>
              </a:ext>
            </a:extLst>
          </p:cNvPr>
          <p:cNvSpPr>
            <a:spLocks noGrp="1"/>
          </p:cNvSpPr>
          <p:nvPr>
            <p:ph type="title"/>
          </p:nvPr>
        </p:nvSpPr>
        <p:spPr>
          <a:xfrm>
            <a:off x="1141413" y="609600"/>
            <a:ext cx="9905998" cy="1905000"/>
          </a:xfrm>
        </p:spPr>
        <p:txBody>
          <a:bodyPr vert="horz" lIns="91440" tIns="45720" rIns="91440" bIns="45720" rtlCol="0" anchor="ctr">
            <a:normAutofit/>
          </a:bodyPr>
          <a:lstStyle/>
          <a:p>
            <a:r>
              <a:rPr lang="en-US" sz="3200"/>
              <a:t>DISHONOR FOR HIS FATHER </a:t>
            </a:r>
          </a:p>
        </p:txBody>
      </p:sp>
      <p:graphicFrame>
        <p:nvGraphicFramePr>
          <p:cNvPr id="28" name="Content Placeholder 4">
            <a:extLst>
              <a:ext uri="{FF2B5EF4-FFF2-40B4-BE49-F238E27FC236}">
                <a16:creationId xmlns:a16="http://schemas.microsoft.com/office/drawing/2014/main" xmlns="" id="{EA74F610-29D0-4D09-B193-23C5A73E30CB}"/>
              </a:ext>
            </a:extLst>
          </p:cNvPr>
          <p:cNvGraphicFramePr>
            <a:graphicFrameLocks noGrp="1"/>
          </p:cNvGraphicFramePr>
          <p:nvPr>
            <p:ph idx="1"/>
            <p:extLst>
              <p:ext uri="{D42A27DB-BD31-4B8C-83A1-F6EECF244321}">
                <p14:modId xmlns:p14="http://schemas.microsoft.com/office/powerpoint/2010/main" val="2317964571"/>
              </p:ext>
            </p:extLst>
          </p:nvPr>
        </p:nvGraphicFramePr>
        <p:xfrm>
          <a:off x="1141413" y="2666999"/>
          <a:ext cx="9905998"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066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BBD3ED2-B0E6-45A2-ABD5-ECF31BC37C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2D2D1E8-4ABF-4B6B-B39D-40B080B61E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xmlns="" id="{BC7AB4B5-66A5-48D1-BD88-C60A16ED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FD2EF26-5C73-9442-B1B3-5DD2C645D75A}"/>
              </a:ext>
            </a:extLst>
          </p:cNvPr>
          <p:cNvSpPr>
            <a:spLocks noGrp="1"/>
          </p:cNvSpPr>
          <p:nvPr>
            <p:ph type="title"/>
          </p:nvPr>
        </p:nvSpPr>
        <p:spPr>
          <a:xfrm>
            <a:off x="962022" y="643467"/>
            <a:ext cx="4340023" cy="5571064"/>
          </a:xfrm>
        </p:spPr>
        <p:txBody>
          <a:bodyPr vert="horz" lIns="91440" tIns="45720" rIns="91440" bIns="45720" rtlCol="0" anchor="ctr">
            <a:normAutofit/>
          </a:bodyPr>
          <a:lstStyle/>
          <a:p>
            <a:r>
              <a:rPr lang="en-US" sz="4400"/>
              <a:t>Demand for His Birthright</a:t>
            </a:r>
          </a:p>
        </p:txBody>
      </p:sp>
      <p:sp>
        <p:nvSpPr>
          <p:cNvPr id="3" name="Content Placeholder 2">
            <a:extLst>
              <a:ext uri="{FF2B5EF4-FFF2-40B4-BE49-F238E27FC236}">
                <a16:creationId xmlns:a16="http://schemas.microsoft.com/office/drawing/2014/main" xmlns="" id="{A8EDAE35-2175-1D47-A1C2-BD3D7E9C8452}"/>
              </a:ext>
            </a:extLst>
          </p:cNvPr>
          <p:cNvSpPr>
            <a:spLocks noGrp="1"/>
          </p:cNvSpPr>
          <p:nvPr>
            <p:ph idx="1"/>
          </p:nvPr>
        </p:nvSpPr>
        <p:spPr>
          <a:xfrm>
            <a:off x="6708499" y="643467"/>
            <a:ext cx="4521480" cy="5571064"/>
          </a:xfrm>
        </p:spPr>
        <p:txBody>
          <a:bodyPr vert="horz" lIns="91440" tIns="45720" rIns="91440" bIns="45720" rtlCol="0" anchor="ctr">
            <a:normAutofit/>
          </a:bodyPr>
          <a:lstStyle/>
          <a:p>
            <a:r>
              <a:rPr lang="en-US" dirty="0"/>
              <a:t>Translated “my share of the family’s belongings”</a:t>
            </a:r>
          </a:p>
          <a:p>
            <a:r>
              <a:rPr lang="en-US" dirty="0"/>
              <a:t>Demanding that the possessions be distributed early</a:t>
            </a:r>
          </a:p>
          <a:p>
            <a:r>
              <a:rPr lang="en-US" dirty="0"/>
              <a:t>The law of Primogeniture stated, “1/3 of all the family assets would go to the younger son </a:t>
            </a:r>
            <a:r>
              <a:rPr lang="en-US" b="1" i="1" dirty="0"/>
              <a:t>WHEN THE FATHER DIED</a:t>
            </a:r>
            <a:r>
              <a:rPr lang="en-US" dirty="0"/>
              <a:t>” </a:t>
            </a:r>
          </a:p>
          <a:p>
            <a:pPr lvl="1"/>
            <a:r>
              <a:rPr lang="en-US" dirty="0"/>
              <a:t>It was an unreasonable request </a:t>
            </a:r>
          </a:p>
          <a:p>
            <a:pPr lvl="1"/>
            <a:r>
              <a:rPr lang="en-US" dirty="0"/>
              <a:t>He wanted whatever he could get his hands on</a:t>
            </a:r>
          </a:p>
          <a:p>
            <a:pPr lvl="1"/>
            <a:r>
              <a:rPr lang="en-US" dirty="0"/>
              <a:t>Financially this was not a good decision for him</a:t>
            </a:r>
          </a:p>
        </p:txBody>
      </p:sp>
    </p:spTree>
    <p:extLst>
      <p:ext uri="{BB962C8B-B14F-4D97-AF65-F5344CB8AC3E}">
        <p14:creationId xmlns:p14="http://schemas.microsoft.com/office/powerpoint/2010/main" val="3529076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18C452-20BB-D349-9BB0-0615CFAC68B6}"/>
              </a:ext>
            </a:extLst>
          </p:cNvPr>
          <p:cNvSpPr>
            <a:spLocks noGrp="1"/>
          </p:cNvSpPr>
          <p:nvPr>
            <p:ph type="title"/>
          </p:nvPr>
        </p:nvSpPr>
        <p:spPr>
          <a:xfrm>
            <a:off x="1141413" y="965199"/>
            <a:ext cx="6075552" cy="4918075"/>
          </a:xfrm>
        </p:spPr>
        <p:txBody>
          <a:bodyPr vert="horz" lIns="91440" tIns="45720" rIns="91440" bIns="45720" rtlCol="0" anchor="ctr">
            <a:normAutofit/>
          </a:bodyPr>
          <a:lstStyle/>
          <a:p>
            <a:r>
              <a:rPr lang="en-US" sz="5400" dirty="0">
                <a:effectLst>
                  <a:glow rad="38100">
                    <a:schemeClr val="bg1">
                      <a:lumMod val="65000"/>
                      <a:lumOff val="35000"/>
                      <a:alpha val="50000"/>
                    </a:schemeClr>
                  </a:glow>
                  <a:outerShdw blurRad="28575" dist="31750" dir="13200000" algn="tl" rotWithShape="0">
                    <a:srgbClr val="000000">
                      <a:alpha val="25000"/>
                    </a:srgbClr>
                  </a:outerShdw>
                </a:effectLst>
              </a:rPr>
              <a:t>The Father</a:t>
            </a:r>
          </a:p>
        </p:txBody>
      </p:sp>
      <p:sp>
        <p:nvSpPr>
          <p:cNvPr id="6" name="Text Placeholder 5">
            <a:extLst>
              <a:ext uri="{FF2B5EF4-FFF2-40B4-BE49-F238E27FC236}">
                <a16:creationId xmlns:a16="http://schemas.microsoft.com/office/drawing/2014/main" xmlns="" id="{51E59417-8F64-4744-A6B0-420DA27007EE}"/>
              </a:ext>
            </a:extLst>
          </p:cNvPr>
          <p:cNvSpPr>
            <a:spLocks noGrp="1"/>
          </p:cNvSpPr>
          <p:nvPr>
            <p:ph type="body" idx="1"/>
          </p:nvPr>
        </p:nvSpPr>
        <p:spPr>
          <a:xfrm>
            <a:off x="7891121" y="965199"/>
            <a:ext cx="2950765" cy="4918075"/>
          </a:xfrm>
        </p:spPr>
        <p:txBody>
          <a:bodyPr vert="horz" lIns="91440" tIns="45720" rIns="91440" bIns="45720" rtlCol="0" anchor="ctr">
            <a:normAutofit/>
          </a:bodyPr>
          <a:lstStyle/>
          <a:p>
            <a:pPr algn="l"/>
            <a:r>
              <a:rPr lang="en-US" sz="2100" dirty="0"/>
              <a:t>Meet the Characters </a:t>
            </a:r>
          </a:p>
        </p:txBody>
      </p:sp>
    </p:spTree>
    <p:extLst>
      <p:ext uri="{BB962C8B-B14F-4D97-AF65-F5344CB8AC3E}">
        <p14:creationId xmlns:p14="http://schemas.microsoft.com/office/powerpoint/2010/main" val="1830933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0B90A05-497E-B34C-9C33-DE23B542178B}"/>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THE </a:t>
            </a:r>
            <a:r>
              <a:rPr lang="en-US" sz="6600" dirty="0" err="1">
                <a:effectLst>
                  <a:glow rad="38100">
                    <a:schemeClr val="bg1">
                      <a:lumMod val="65000"/>
                      <a:lumOff val="35000"/>
                      <a:alpha val="50000"/>
                    </a:schemeClr>
                  </a:glow>
                  <a:outerShdw blurRad="28575" dist="31750" dir="13200000" algn="tl" rotWithShape="0">
                    <a:srgbClr val="000000">
                      <a:alpha val="25000"/>
                    </a:srgbClr>
                  </a:outerShdw>
                </a:effectLst>
              </a:rPr>
              <a:t>REsponse</a:t>
            </a: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 </a:t>
            </a:r>
          </a:p>
        </p:txBody>
      </p:sp>
    </p:spTree>
    <p:extLst>
      <p:ext uri="{BB962C8B-B14F-4D97-AF65-F5344CB8AC3E}">
        <p14:creationId xmlns:p14="http://schemas.microsoft.com/office/powerpoint/2010/main" val="1482571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00DA2F2-A105-4C8A-9115-73802E6FC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1B5CBDF-A2C6-4862-A096-2D7D9D287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74FC3C7-A9B1-CD40-AF2D-9DFC8D4376A3}"/>
              </a:ext>
            </a:extLst>
          </p:cNvPr>
          <p:cNvSpPr>
            <a:spLocks noGrp="1"/>
          </p:cNvSpPr>
          <p:nvPr>
            <p:ph idx="1"/>
          </p:nvPr>
        </p:nvSpPr>
        <p:spPr>
          <a:xfrm>
            <a:off x="643467" y="995517"/>
            <a:ext cx="4353751" cy="4795684"/>
          </a:xfrm>
        </p:spPr>
        <p:txBody>
          <a:bodyPr vert="horz" lIns="91440" tIns="45720" rIns="91440" bIns="45720" rtlCol="0" anchor="ctr">
            <a:normAutofit/>
          </a:bodyPr>
          <a:lstStyle/>
          <a:p>
            <a:pPr marL="0" indent="0">
              <a:buNone/>
            </a:pPr>
            <a:r>
              <a:rPr lang="en-US" sz="2400" dirty="0"/>
              <a:t>Publicly disgrace the son </a:t>
            </a:r>
          </a:p>
          <a:p>
            <a:pPr lvl="1"/>
            <a:r>
              <a:rPr lang="en-US" sz="2400" dirty="0"/>
              <a:t>Slap across the face </a:t>
            </a:r>
          </a:p>
          <a:p>
            <a:pPr lvl="1"/>
            <a:r>
              <a:rPr lang="en-US" sz="2400" dirty="0"/>
              <a:t>Formal dismissal from the family </a:t>
            </a:r>
          </a:p>
          <a:p>
            <a:pPr lvl="1"/>
            <a:r>
              <a:rPr lang="en-US" sz="2400" dirty="0"/>
              <a:t>Funeral </a:t>
            </a:r>
          </a:p>
        </p:txBody>
      </p:sp>
      <p:sp useBgFill="1">
        <p:nvSpPr>
          <p:cNvPr id="12" name="Freeform: Shape 11">
            <a:extLst>
              <a:ext uri="{FF2B5EF4-FFF2-40B4-BE49-F238E27FC236}">
                <a16:creationId xmlns:a16="http://schemas.microsoft.com/office/drawing/2014/main" xmlns="" id="{14C7473D-9E4B-4DB8-9EB0-359033F37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18953" y="0"/>
            <a:ext cx="6873046" cy="6858002"/>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C236123-3FBA-3D4E-826A-926EFC97CFDA}"/>
              </a:ext>
            </a:extLst>
          </p:cNvPr>
          <p:cNvSpPr>
            <a:spLocks noGrp="1"/>
          </p:cNvSpPr>
          <p:nvPr>
            <p:ph type="title"/>
          </p:nvPr>
        </p:nvSpPr>
        <p:spPr>
          <a:xfrm>
            <a:off x="6322741" y="995517"/>
            <a:ext cx="5207146" cy="4795684"/>
          </a:xfrm>
        </p:spPr>
        <p:txBody>
          <a:bodyPr vert="horz" lIns="91440" tIns="45720" rIns="91440" bIns="45720" rtlCol="0" anchor="ctr">
            <a:normAutofit/>
          </a:bodyPr>
          <a:lstStyle/>
          <a:p>
            <a:r>
              <a:rPr lang="en-US" sz="5400"/>
              <a:t>Society’s Expectations</a:t>
            </a:r>
          </a:p>
        </p:txBody>
      </p:sp>
    </p:spTree>
    <p:extLst>
      <p:ext uri="{BB962C8B-B14F-4D97-AF65-F5344CB8AC3E}">
        <p14:creationId xmlns:p14="http://schemas.microsoft.com/office/powerpoint/2010/main" val="2374725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8775025-7ECB-4458-BBCE-0F67B8B235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AA0CA3E-5DA3-E043-8D5B-BAA0E2C4FAED}"/>
              </a:ext>
            </a:extLst>
          </p:cNvPr>
          <p:cNvSpPr>
            <a:spLocks noGrp="1"/>
          </p:cNvSpPr>
          <p:nvPr>
            <p:ph type="title"/>
          </p:nvPr>
        </p:nvSpPr>
        <p:spPr>
          <a:xfrm>
            <a:off x="643191" y="609600"/>
            <a:ext cx="6573685" cy="1905000"/>
          </a:xfrm>
        </p:spPr>
        <p:txBody>
          <a:bodyPr vert="horz" lIns="91440" tIns="45720" rIns="91440" bIns="45720" rtlCol="0" anchor="ctr">
            <a:normAutofit/>
          </a:bodyPr>
          <a:lstStyle/>
          <a:p>
            <a:r>
              <a:rPr lang="en-US" sz="3200">
                <a:gradFill flip="none" rotWithShape="1">
                  <a:gsLst>
                    <a:gs pos="0">
                      <a:sysClr val="window" lastClr="FFFFFF"/>
                    </a:gs>
                    <a:gs pos="100000">
                      <a:sysClr val="window" lastClr="FFFFFF">
                        <a:lumMod val="65000"/>
                      </a:sysClr>
                    </a:gs>
                  </a:gsLst>
                  <a:lin ang="5580000" scaled="0"/>
                  <a:tileRect/>
                </a:gradFill>
              </a:rPr>
              <a:t>The Father’s Response</a:t>
            </a:r>
          </a:p>
        </p:txBody>
      </p:sp>
      <p:sp>
        <p:nvSpPr>
          <p:cNvPr id="12" name="Rounded Rectangle 7">
            <a:extLst>
              <a:ext uri="{FF2B5EF4-FFF2-40B4-BE49-F238E27FC236}">
                <a16:creationId xmlns:a16="http://schemas.microsoft.com/office/drawing/2014/main" xmlns="" id="{DC1507B9-61AE-4D79-BA04-EF381B54EB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0839" y="620720"/>
            <a:ext cx="4001315"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90A2CF7A-D817-4885-9E62-BB32F6C63FF8}"/>
              </a:ext>
            </a:extLst>
          </p:cNvPr>
          <p:cNvGraphicFramePr>
            <a:graphicFrameLocks noGrp="1"/>
          </p:cNvGraphicFramePr>
          <p:nvPr>
            <p:ph idx="1"/>
            <p:extLst>
              <p:ext uri="{D42A27DB-BD31-4B8C-83A1-F6EECF244321}">
                <p14:modId xmlns:p14="http://schemas.microsoft.com/office/powerpoint/2010/main" val="2819301242"/>
              </p:ext>
            </p:extLst>
          </p:nvPr>
        </p:nvGraphicFramePr>
        <p:xfrm>
          <a:off x="643192" y="2666999"/>
          <a:ext cx="6393712" cy="321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xmlns="" id="{58FB1EE4-D0D0-2440-934E-DAAABAE4CB4B}"/>
              </a:ext>
            </a:extLst>
          </p:cNvPr>
          <p:cNvSpPr txBox="1"/>
          <p:nvPr/>
        </p:nvSpPr>
        <p:spPr>
          <a:xfrm>
            <a:off x="7750811" y="1162398"/>
            <a:ext cx="3707042" cy="4188775"/>
          </a:xfrm>
          <a:prstGeom prst="rect">
            <a:avLst/>
          </a:prstGeom>
          <a:noFill/>
        </p:spPr>
        <p:txBody>
          <a:bodyPr wrap="square" rtlCol="0">
            <a:spAutoFit/>
          </a:bodyPr>
          <a:lstStyle/>
          <a:p>
            <a:pPr algn="ctr">
              <a:lnSpc>
                <a:spcPct val="150000"/>
              </a:lnSpc>
            </a:pPr>
            <a:r>
              <a:rPr lang="en-US" sz="2000" dirty="0"/>
              <a:t>“The Pharisees would no doubt regard the father as even more shameful than the son at this point because in giving up his livelihood, he was in effect handing over the family honor and giving the boy license to trample on it.”</a:t>
            </a:r>
          </a:p>
        </p:txBody>
      </p:sp>
    </p:spTree>
    <p:extLst>
      <p:ext uri="{BB962C8B-B14F-4D97-AF65-F5344CB8AC3E}">
        <p14:creationId xmlns:p14="http://schemas.microsoft.com/office/powerpoint/2010/main" val="3099695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074" name="Picture 2" descr="Actually, that&amp;#39;s not in the Bible | CNN">
            <a:extLst>
              <a:ext uri="{FF2B5EF4-FFF2-40B4-BE49-F238E27FC236}">
                <a16:creationId xmlns:a16="http://schemas.microsoft.com/office/drawing/2014/main" xmlns="" id="{3C6C7F65-DB49-1D4F-89C0-0551025C8058}"/>
              </a:ext>
            </a:extLst>
          </p:cNvPr>
          <p:cNvPicPr>
            <a:picLocks noGrp="1" noChangeAspect="1" noChangeArrowheads="1"/>
          </p:cNvPicPr>
          <p:nvPr>
            <p:ph sz="half" idx="2"/>
          </p:nvPr>
        </p:nvPicPr>
        <p:blipFill rotWithShape="1">
          <a:blip r:embed="rId3">
            <a:alphaModFix amt="15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B7852BDE-C70D-B44C-8CE9-A92A751BA84C}"/>
              </a:ext>
            </a:extLst>
          </p:cNvPr>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Today’s reading </a:t>
            </a:r>
          </a:p>
        </p:txBody>
      </p:sp>
      <p:sp>
        <p:nvSpPr>
          <p:cNvPr id="6" name="Content Placeholder 5">
            <a:extLst>
              <a:ext uri="{FF2B5EF4-FFF2-40B4-BE49-F238E27FC236}">
                <a16:creationId xmlns:a16="http://schemas.microsoft.com/office/drawing/2014/main" xmlns="" id="{9CC38E68-AD36-AE40-A73A-90FF8D7E8E7A}"/>
              </a:ext>
            </a:extLst>
          </p:cNvPr>
          <p:cNvSpPr>
            <a:spLocks noGrp="1"/>
          </p:cNvSpPr>
          <p:nvPr>
            <p:ph sz="half" idx="1"/>
          </p:nvPr>
        </p:nvSpPr>
        <p:spPr>
          <a:xfrm>
            <a:off x="1751012" y="3886200"/>
            <a:ext cx="8676222" cy="1905000"/>
          </a:xfrm>
        </p:spPr>
        <p:txBody>
          <a:bodyPr vert="horz" lIns="91440" tIns="45720" rIns="91440" bIns="45720" rtlCol="0" anchor="t">
            <a:normAutofit/>
          </a:bodyPr>
          <a:lstStyle/>
          <a:p>
            <a:pPr marL="0" indent="0" algn="ctr">
              <a:buNone/>
            </a:pPr>
            <a:r>
              <a:rPr lang="en-US" sz="3600" b="1" dirty="0">
                <a:gradFill flip="none" rotWithShape="1">
                  <a:gsLst>
                    <a:gs pos="0">
                      <a:schemeClr val="tx1"/>
                    </a:gs>
                    <a:gs pos="100000">
                      <a:schemeClr val="tx1">
                        <a:lumMod val="75000"/>
                      </a:schemeClr>
                    </a:gs>
                  </a:gsLst>
                  <a:lin ang="5400000" scaled="0"/>
                  <a:tileRect/>
                </a:gradFill>
              </a:rPr>
              <a:t>Luke 15:11-32</a:t>
            </a:r>
            <a:endParaRPr lang="en-US" sz="2100" b="1" dirty="0">
              <a:gradFill flip="none" rotWithShape="1">
                <a:gsLst>
                  <a:gs pos="0">
                    <a:schemeClr val="tx1"/>
                  </a:gs>
                  <a:gs pos="100000">
                    <a:schemeClr val="tx1">
                      <a:lumMod val="75000"/>
                    </a:schemeClr>
                  </a:gs>
                </a:gsLst>
                <a:lin ang="5400000" scaled="0"/>
                <a:tileRect/>
              </a:gradFill>
            </a:endParaRPr>
          </a:p>
        </p:txBody>
      </p:sp>
    </p:spTree>
    <p:extLst>
      <p:ext uri="{BB962C8B-B14F-4D97-AF65-F5344CB8AC3E}">
        <p14:creationId xmlns:p14="http://schemas.microsoft.com/office/powerpoint/2010/main" val="3300341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63404-3D27-E44D-B4B5-676E3C07782F}"/>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Devotion for his Son</a:t>
            </a:r>
          </a:p>
        </p:txBody>
      </p:sp>
      <p:sp>
        <p:nvSpPr>
          <p:cNvPr id="9" name="Rectangle 8">
            <a:extLst>
              <a:ext uri="{FF2B5EF4-FFF2-40B4-BE49-F238E27FC236}">
                <a16:creationId xmlns:a16="http://schemas.microsoft.com/office/drawing/2014/main" xmlns="" id="{7E475056-B0EB-44BE-8568-61ABEFB2E9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F2C8E2EC-73A4-48C2-B4D7-D7726BD908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xmlns="" id="{E82ABBDC-7A44-4AE8-A04F-B5495481B9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xmlns="" id="{441C10EA-0F7A-47B5-9CEA-E00CEC6F404C}"/>
              </a:ext>
            </a:extLst>
          </p:cNvPr>
          <p:cNvGraphicFramePr>
            <a:graphicFrameLocks noGrp="1"/>
          </p:cNvGraphicFramePr>
          <p:nvPr>
            <p:ph idx="1"/>
            <p:extLst>
              <p:ext uri="{D42A27DB-BD31-4B8C-83A1-F6EECF244321}">
                <p14:modId xmlns:p14="http://schemas.microsoft.com/office/powerpoint/2010/main" val="1372251533"/>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483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2,154 Bible Stock Photos, Pictures &amp;amp; Royalty-Free Images">
            <a:extLst>
              <a:ext uri="{FF2B5EF4-FFF2-40B4-BE49-F238E27FC236}">
                <a16:creationId xmlns:a16="http://schemas.microsoft.com/office/drawing/2014/main" xmlns="" id="{9791ACF0-214C-9145-8361-F5C1063DF7E6}"/>
              </a:ext>
            </a:extLst>
          </p:cNvPr>
          <p:cNvPicPr>
            <a:picLocks noChangeAspect="1" noChangeArrowheads="1"/>
          </p:cNvPicPr>
          <p:nvPr/>
        </p:nvPicPr>
        <p:blipFill rotWithShape="1">
          <a:blip r:embed="rId2">
            <a:alphaModFix amt="15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xmlns="" id="{6365F0DC-DF45-A149-945B-3ED2D6BB6050}"/>
              </a:ext>
            </a:extLst>
          </p:cNvPr>
          <p:cNvSpPr>
            <a:spLocks noGrp="1"/>
          </p:cNvSpPr>
          <p:nvPr>
            <p:ph type="title"/>
          </p:nvPr>
        </p:nvSpPr>
        <p:spPr>
          <a:xfrm>
            <a:off x="671513" y="914401"/>
            <a:ext cx="11087100" cy="4652964"/>
          </a:xfrm>
        </p:spPr>
        <p:txBody>
          <a:bodyPr vert="horz" lIns="91440" tIns="45720" rIns="91440" bIns="45720" rtlCol="0" anchor="b">
            <a:normAutofit fontScale="90000"/>
          </a:bodyPr>
          <a:lstStyle/>
          <a:p>
            <a:pPr algn="ctr">
              <a:lnSpc>
                <a:spcPct val="150000"/>
              </a:lnSpc>
            </a:pP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“Not long after that, the younger son got together all that he had, set off for a distant country and there squandered his wealth in wild living”</a:t>
            </a:r>
          </a:p>
        </p:txBody>
      </p:sp>
    </p:spTree>
    <p:extLst>
      <p:ext uri="{BB962C8B-B14F-4D97-AF65-F5344CB8AC3E}">
        <p14:creationId xmlns:p14="http://schemas.microsoft.com/office/powerpoint/2010/main" val="762119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196" name="Picture 4" descr="A New Way of Working: The Life-Work Journey">
            <a:extLst>
              <a:ext uri="{FF2B5EF4-FFF2-40B4-BE49-F238E27FC236}">
                <a16:creationId xmlns:a16="http://schemas.microsoft.com/office/drawing/2014/main" xmlns="" id="{DE51FEA7-3D4D-3A4C-8D7F-13F8D969D480}"/>
              </a:ext>
            </a:extLst>
          </p:cNvPr>
          <p:cNvPicPr>
            <a:picLocks noGrp="1" noChangeAspect="1" noChangeArrowheads="1"/>
          </p:cNvPicPr>
          <p:nvPr>
            <p:ph type="pic" idx="1"/>
          </p:nvPr>
        </p:nvPicPr>
        <p:blipFill rotWithShape="1">
          <a:blip r:embed="rId3">
            <a:alphaModFix amt="15000"/>
            <a:extLst>
              <a:ext uri="{28A0092B-C50C-407E-A947-70E740481C1C}">
                <a14:useLocalDpi xmlns:a14="http://schemas.microsoft.com/office/drawing/2010/main" val="0"/>
              </a:ext>
            </a:extLst>
          </a:blip>
          <a:srcRect b="2132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52AB5AF3-AF38-B546-93F7-51BA3EAE7BFF}"/>
              </a:ext>
            </a:extLst>
          </p:cNvPr>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Departs out into the world</a:t>
            </a:r>
          </a:p>
        </p:txBody>
      </p:sp>
      <p:sp>
        <p:nvSpPr>
          <p:cNvPr id="7" name="Text Placeholder 6">
            <a:extLst>
              <a:ext uri="{FF2B5EF4-FFF2-40B4-BE49-F238E27FC236}">
                <a16:creationId xmlns:a16="http://schemas.microsoft.com/office/drawing/2014/main" xmlns="" id="{444C208D-BE7A-D54B-ACDB-5943220E8EA2}"/>
              </a:ext>
            </a:extLst>
          </p:cNvPr>
          <p:cNvSpPr>
            <a:spLocks noGrp="1"/>
          </p:cNvSpPr>
          <p:nvPr>
            <p:ph type="body" sz="half" idx="2"/>
          </p:nvPr>
        </p:nvSpPr>
        <p:spPr>
          <a:xfrm>
            <a:off x="1751012" y="3886200"/>
            <a:ext cx="8676222" cy="1905000"/>
          </a:xfrm>
        </p:spPr>
        <p:txBody>
          <a:bodyPr vert="horz" lIns="91440" tIns="45720" rIns="91440" bIns="45720" rtlCol="0" anchor="t">
            <a:normAutofit/>
          </a:bodyPr>
          <a:lstStyle/>
          <a:p>
            <a:pPr algn="ctr"/>
            <a:r>
              <a:rPr lang="en-US" sz="2100" dirty="0">
                <a:gradFill flip="none" rotWithShape="1">
                  <a:gsLst>
                    <a:gs pos="0">
                      <a:schemeClr val="tx1"/>
                    </a:gs>
                    <a:gs pos="100000">
                      <a:schemeClr val="tx1">
                        <a:lumMod val="75000"/>
                      </a:schemeClr>
                    </a:gs>
                  </a:gsLst>
                  <a:lin ang="5400000" scaled="0"/>
                  <a:tileRect/>
                </a:gradFill>
              </a:rPr>
              <a:t>Being pulled progressively downward by sin </a:t>
            </a:r>
          </a:p>
        </p:txBody>
      </p:sp>
    </p:spTree>
    <p:extLst>
      <p:ext uri="{BB962C8B-B14F-4D97-AF65-F5344CB8AC3E}">
        <p14:creationId xmlns:p14="http://schemas.microsoft.com/office/powerpoint/2010/main" val="308554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9218" name="Picture 2" descr="Why Cash Is King">
            <a:extLst>
              <a:ext uri="{FF2B5EF4-FFF2-40B4-BE49-F238E27FC236}">
                <a16:creationId xmlns:a16="http://schemas.microsoft.com/office/drawing/2014/main" xmlns="" id="{406EE25C-755A-A446-8D45-6DD79B85DA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9" b="131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ounded Rectangle 9">
            <a:extLst>
              <a:ext uri="{FF2B5EF4-FFF2-40B4-BE49-F238E27FC236}">
                <a16:creationId xmlns:a16="http://schemas.microsoft.com/office/drawing/2014/main" xmlns="" id="{377641A3-0AD1-47C4-888F-5D557BC9C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8739F73C-755A-114C-BF34-4619B2219B5A}"/>
              </a:ext>
            </a:extLst>
          </p:cNvPr>
          <p:cNvSpPr>
            <a:spLocks noGrp="1"/>
          </p:cNvSpPr>
          <p:nvPr>
            <p:ph type="title"/>
          </p:nvPr>
        </p:nvSpPr>
        <p:spPr>
          <a:xfrm>
            <a:off x="1751012" y="2007703"/>
            <a:ext cx="8676222" cy="1802297"/>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“Gathered all Together” </a:t>
            </a:r>
          </a:p>
        </p:txBody>
      </p:sp>
      <p:sp>
        <p:nvSpPr>
          <p:cNvPr id="6" name="Text Placeholder 5">
            <a:extLst>
              <a:ext uri="{FF2B5EF4-FFF2-40B4-BE49-F238E27FC236}">
                <a16:creationId xmlns:a16="http://schemas.microsoft.com/office/drawing/2014/main" xmlns="" id="{AA94BC96-612A-6E49-8C01-0C743F699EE1}"/>
              </a:ext>
            </a:extLst>
          </p:cNvPr>
          <p:cNvSpPr>
            <a:spLocks noGrp="1"/>
          </p:cNvSpPr>
          <p:nvPr>
            <p:ph type="body" idx="1"/>
          </p:nvPr>
        </p:nvSpPr>
        <p:spPr>
          <a:xfrm>
            <a:off x="1751012" y="3886200"/>
            <a:ext cx="8676222" cy="795587"/>
          </a:xfrm>
        </p:spPr>
        <p:txBody>
          <a:bodyPr vert="horz" lIns="91440" tIns="45720" rIns="91440" bIns="45720" rtlCol="0" anchor="t">
            <a:normAutofit/>
          </a:bodyPr>
          <a:lstStyle/>
          <a:p>
            <a:pPr algn="ctr"/>
            <a:r>
              <a:rPr lang="en-US" sz="2100"/>
              <a:t>Definition: Liquidated whatever he could, turning his inheritance into ready cash</a:t>
            </a:r>
          </a:p>
        </p:txBody>
      </p:sp>
    </p:spTree>
    <p:extLst>
      <p:ext uri="{BB962C8B-B14F-4D97-AF65-F5344CB8AC3E}">
        <p14:creationId xmlns:p14="http://schemas.microsoft.com/office/powerpoint/2010/main" val="509112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42" name="Picture 2" descr="The First Step on a Long Journey Home">
            <a:extLst>
              <a:ext uri="{FF2B5EF4-FFF2-40B4-BE49-F238E27FC236}">
                <a16:creationId xmlns:a16="http://schemas.microsoft.com/office/drawing/2014/main" xmlns="" id="{C9BC24A6-D8F2-4C4E-B3DA-26BF90F22667}"/>
              </a:ext>
            </a:extLst>
          </p:cNvPr>
          <p:cNvPicPr>
            <a:picLocks noChangeAspect="1" noChangeArrowheads="1"/>
          </p:cNvPicPr>
          <p:nvPr/>
        </p:nvPicPr>
        <p:blipFill rotWithShape="1">
          <a:blip r:embed="rId3">
            <a:duotone>
              <a:prstClr val="black"/>
              <a:schemeClr val="bg1">
                <a:tint val="45000"/>
                <a:satMod val="400000"/>
              </a:schemeClr>
            </a:duotone>
            <a:alphaModFix amt="25000"/>
            <a:extLst>
              <a:ext uri="{28A0092B-C50C-407E-A947-70E740481C1C}">
                <a14:useLocalDpi xmlns:a14="http://schemas.microsoft.com/office/drawing/2010/main" val="0"/>
              </a:ext>
            </a:extLst>
          </a:blip>
          <a:srcRect l="26462" r="420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EDD4B1E-8913-154C-9CF1-C4DCCDF52DF9}"/>
              </a:ext>
            </a:extLst>
          </p:cNvPr>
          <p:cNvSpPr>
            <a:spLocks noGrp="1"/>
          </p:cNvSpPr>
          <p:nvPr>
            <p:ph type="title"/>
          </p:nvPr>
        </p:nvSpPr>
        <p:spPr>
          <a:xfrm>
            <a:off x="1751012" y="609601"/>
            <a:ext cx="8676222" cy="3200400"/>
          </a:xfrm>
        </p:spPr>
        <p:txBody>
          <a:bodyPr vert="horz" lIns="91440" tIns="45720" rIns="91440" bIns="45720" rtlCol="0" anchor="b">
            <a:normAutofit/>
          </a:bodyPr>
          <a:lstStyle/>
          <a:p>
            <a:pPr algn="ct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“Journeyed to a far Country” </a:t>
            </a:r>
          </a:p>
        </p:txBody>
      </p:sp>
      <p:sp>
        <p:nvSpPr>
          <p:cNvPr id="3" name="Text Placeholder 2">
            <a:extLst>
              <a:ext uri="{FF2B5EF4-FFF2-40B4-BE49-F238E27FC236}">
                <a16:creationId xmlns:a16="http://schemas.microsoft.com/office/drawing/2014/main" xmlns="" id="{5214E776-7C2A-7547-9957-2E1BE8DA962E}"/>
              </a:ext>
            </a:extLst>
          </p:cNvPr>
          <p:cNvSpPr>
            <a:spLocks noGrp="1"/>
          </p:cNvSpPr>
          <p:nvPr>
            <p:ph type="body" idx="1"/>
          </p:nvPr>
        </p:nvSpPr>
        <p:spPr>
          <a:xfrm>
            <a:off x="1751012" y="3886200"/>
            <a:ext cx="8676222" cy="1905000"/>
          </a:xfrm>
        </p:spPr>
        <p:txBody>
          <a:bodyPr vert="horz" lIns="91440" tIns="45720" rIns="91440" bIns="45720" rtlCol="0" anchor="ctr">
            <a:normAutofit/>
          </a:bodyPr>
          <a:lstStyle/>
          <a:p>
            <a:pPr algn="ctr"/>
            <a:r>
              <a:rPr lang="en-US" sz="2100" dirty="0"/>
              <a:t>Gentile country = leaving his cultural heritage &amp; his faith</a:t>
            </a:r>
          </a:p>
        </p:txBody>
      </p:sp>
    </p:spTree>
    <p:extLst>
      <p:ext uri="{BB962C8B-B14F-4D97-AF65-F5344CB8AC3E}">
        <p14:creationId xmlns:p14="http://schemas.microsoft.com/office/powerpoint/2010/main" val="4061391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85B70-D119-D544-BD1F-0F117267FCBE}"/>
              </a:ext>
            </a:extLst>
          </p:cNvPr>
          <p:cNvSpPr>
            <a:spLocks noGrp="1"/>
          </p:cNvSpPr>
          <p:nvPr>
            <p:ph type="title"/>
          </p:nvPr>
        </p:nvSpPr>
        <p:spPr>
          <a:xfrm>
            <a:off x="5039137" y="609600"/>
            <a:ext cx="6132446" cy="1905000"/>
          </a:xfrm>
        </p:spPr>
        <p:txBody>
          <a:bodyPr vert="horz" lIns="91440" tIns="45720" rIns="91440" bIns="45720" rtlCol="0" anchor="ctr">
            <a:normAutofit/>
          </a:bodyPr>
          <a:lstStyle/>
          <a:p>
            <a:pPr algn="ctr"/>
            <a:r>
              <a:rPr lang="en-US"/>
              <a:t>The Pharisee’s view of the story </a:t>
            </a:r>
          </a:p>
        </p:txBody>
      </p:sp>
      <p:pic>
        <p:nvPicPr>
          <p:cNvPr id="11266" name="Picture 2" descr="Who Were the Pharisees, Sadducees, and Essenes? | ReasonableTheology.org">
            <a:extLst>
              <a:ext uri="{FF2B5EF4-FFF2-40B4-BE49-F238E27FC236}">
                <a16:creationId xmlns:a16="http://schemas.microsoft.com/office/drawing/2014/main" xmlns="" id="{D9739139-D7F2-1142-8FC5-845A187E8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66" r="29799" b="-1"/>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xmlns="" id="{3CA7E8F3-EC1C-1949-9095-7BDE9BB2030D}"/>
              </a:ext>
            </a:extLst>
          </p:cNvPr>
          <p:cNvSpPr>
            <a:spLocks noGrp="1"/>
          </p:cNvSpPr>
          <p:nvPr>
            <p:ph type="body" idx="1"/>
          </p:nvPr>
        </p:nvSpPr>
        <p:spPr>
          <a:xfrm>
            <a:off x="5039138" y="2666999"/>
            <a:ext cx="6271591" cy="3395871"/>
          </a:xfrm>
        </p:spPr>
        <p:txBody>
          <a:bodyPr vert="horz" lIns="91440" tIns="45720" rIns="91440" bIns="45720" rtlCol="0" anchor="ctr">
            <a:normAutofit/>
          </a:bodyPr>
          <a:lstStyle/>
          <a:p>
            <a:pPr>
              <a:buFont typeface="Arial"/>
              <a:buChar char="•"/>
            </a:pPr>
            <a:r>
              <a:rPr lang="en-US" sz="2400" dirty="0">
                <a:gradFill flip="none" rotWithShape="1">
                  <a:gsLst>
                    <a:gs pos="0">
                      <a:schemeClr val="tx1"/>
                    </a:gs>
                    <a:gs pos="100000">
                      <a:schemeClr val="tx1">
                        <a:lumMod val="75000"/>
                      </a:schemeClr>
                    </a:gs>
                  </a:gsLst>
                  <a:lin ang="5580000" scaled="0"/>
                  <a:tileRect/>
                </a:gradFill>
              </a:rPr>
              <a:t>The prodigal son was definitely the villain </a:t>
            </a:r>
          </a:p>
          <a:p>
            <a:pPr>
              <a:buFont typeface="Arial"/>
              <a:buChar char="•"/>
            </a:pPr>
            <a:r>
              <a:rPr lang="en-US" sz="2400" dirty="0">
                <a:gradFill flip="none" rotWithShape="1">
                  <a:gsLst>
                    <a:gs pos="0">
                      <a:schemeClr val="tx1"/>
                    </a:gs>
                    <a:gs pos="100000">
                      <a:schemeClr val="tx1">
                        <a:lumMod val="75000"/>
                      </a:schemeClr>
                    </a:gs>
                  </a:gsLst>
                  <a:lin ang="5580000" scaled="0"/>
                  <a:tileRect/>
                </a:gradFill>
              </a:rPr>
              <a:t>Everything in a Gentile culture was unclean.  This boy was now completely defiled </a:t>
            </a:r>
          </a:p>
        </p:txBody>
      </p:sp>
    </p:spTree>
    <p:extLst>
      <p:ext uri="{BB962C8B-B14F-4D97-AF65-F5344CB8AC3E}">
        <p14:creationId xmlns:p14="http://schemas.microsoft.com/office/powerpoint/2010/main" val="1823678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2290" name="Picture 2" descr="Regional News: Colorado Springs man reportedly robs bank, throws money into the  air and yells, &amp;#39;Merry Christmas&amp;#39; - Rose Law Group Reporter">
            <a:extLst>
              <a:ext uri="{FF2B5EF4-FFF2-40B4-BE49-F238E27FC236}">
                <a16:creationId xmlns:a16="http://schemas.microsoft.com/office/drawing/2014/main" xmlns="" id="{10610015-F12D-ED46-88BA-4EE9D94A6E99}"/>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b="30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0C80F17-FCC8-CC4A-B9BA-EE303E6FD266}"/>
              </a:ext>
            </a:extLst>
          </p:cNvPr>
          <p:cNvSpPr>
            <a:spLocks noGrp="1"/>
          </p:cNvSpPr>
          <p:nvPr>
            <p:ph type="title"/>
          </p:nvPr>
        </p:nvSpPr>
        <p:spPr>
          <a:xfrm>
            <a:off x="1141413" y="609600"/>
            <a:ext cx="9905998" cy="1905000"/>
          </a:xfrm>
        </p:spPr>
        <p:txBody>
          <a:bodyPr vert="horz" lIns="91440" tIns="45720" rIns="91440" bIns="45720" rtlCol="0" anchor="ctr">
            <a:normAutofit/>
          </a:bodyPr>
          <a:lstStyle/>
          <a:p>
            <a:pPr algn="ctr"/>
            <a:r>
              <a:rPr lang="en-US" dirty="0"/>
              <a:t>”And there squandered his wealth in wild living” </a:t>
            </a:r>
          </a:p>
        </p:txBody>
      </p:sp>
      <p:sp>
        <p:nvSpPr>
          <p:cNvPr id="3" name="Text Placeholder 2">
            <a:extLst>
              <a:ext uri="{FF2B5EF4-FFF2-40B4-BE49-F238E27FC236}">
                <a16:creationId xmlns:a16="http://schemas.microsoft.com/office/drawing/2014/main" xmlns="" id="{CB8EB593-AA5F-7A4B-93BF-6415BFAAA936}"/>
              </a:ext>
            </a:extLst>
          </p:cNvPr>
          <p:cNvSpPr>
            <a:spLocks noGrp="1"/>
          </p:cNvSpPr>
          <p:nvPr>
            <p:ph type="body" idx="1"/>
          </p:nvPr>
        </p:nvSpPr>
        <p:spPr>
          <a:xfrm>
            <a:off x="1141413" y="2666999"/>
            <a:ext cx="9905998" cy="3124201"/>
          </a:xfrm>
        </p:spPr>
        <p:txBody>
          <a:bodyPr vert="horz" lIns="91440" tIns="45720" rIns="91440" bIns="45720" rtlCol="0" anchor="ctr">
            <a:normAutofit/>
          </a:bodyPr>
          <a:lstStyle/>
          <a:p>
            <a:pPr algn="ctr"/>
            <a:r>
              <a:rPr lang="en-US" sz="2800" dirty="0">
                <a:gradFill flip="none" rotWithShape="1">
                  <a:gsLst>
                    <a:gs pos="0">
                      <a:schemeClr val="tx1"/>
                    </a:gs>
                    <a:gs pos="100000">
                      <a:schemeClr val="tx1">
                        <a:lumMod val="75000"/>
                      </a:schemeClr>
                    </a:gs>
                  </a:gsLst>
                  <a:lin ang="5580000" scaled="0"/>
                  <a:tileRect/>
                </a:gradFill>
              </a:rPr>
              <a:t>Greek word is “</a:t>
            </a:r>
            <a:r>
              <a:rPr lang="en-US" sz="2800" dirty="0" err="1">
                <a:gradFill flip="none" rotWithShape="1">
                  <a:gsLst>
                    <a:gs pos="0">
                      <a:schemeClr val="tx1"/>
                    </a:gs>
                    <a:gs pos="100000">
                      <a:schemeClr val="tx1">
                        <a:lumMod val="75000"/>
                      </a:schemeClr>
                    </a:gs>
                  </a:gsLst>
                  <a:lin ang="5580000" scaled="0"/>
                  <a:tileRect/>
                </a:gradFill>
              </a:rPr>
              <a:t>diaskorpizo</a:t>
            </a:r>
            <a:r>
              <a:rPr lang="en-US" sz="2800" dirty="0">
                <a:gradFill flip="none" rotWithShape="1">
                  <a:gsLst>
                    <a:gs pos="0">
                      <a:schemeClr val="tx1"/>
                    </a:gs>
                    <a:gs pos="100000">
                      <a:schemeClr val="tx1">
                        <a:lumMod val="75000"/>
                      </a:schemeClr>
                    </a:gs>
                  </a:gsLst>
                  <a:lin ang="5580000" scaled="0"/>
                  <a:tileRect/>
                </a:gradFill>
              </a:rPr>
              <a:t>” = Throwing grain in the air and letting the wind blow the chaff away; to scatter abroad </a:t>
            </a:r>
          </a:p>
          <a:p>
            <a:pPr>
              <a:buFont typeface="Arial"/>
              <a:buChar char="•"/>
            </a:pPr>
            <a:endParaRPr lang="en-US" dirty="0">
              <a:gradFill flip="none" rotWithShape="1">
                <a:gsLst>
                  <a:gs pos="0">
                    <a:schemeClr val="tx1"/>
                  </a:gs>
                  <a:gs pos="100000">
                    <a:schemeClr val="tx1">
                      <a:lumMod val="75000"/>
                    </a:schemeClr>
                  </a:gs>
                </a:gsLst>
                <a:lin ang="5580000" scaled="0"/>
                <a:tileRect/>
              </a:gradFill>
            </a:endParaRPr>
          </a:p>
        </p:txBody>
      </p:sp>
    </p:spTree>
    <p:extLst>
      <p:ext uri="{BB962C8B-B14F-4D97-AF65-F5344CB8AC3E}">
        <p14:creationId xmlns:p14="http://schemas.microsoft.com/office/powerpoint/2010/main" val="108825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0D2C40-18AF-6D47-928B-9C545AA57F16}"/>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600"/>
              <a:t>HE got everything he wanted…for a brief moment in time…</a:t>
            </a:r>
          </a:p>
        </p:txBody>
      </p:sp>
      <p:sp>
        <p:nvSpPr>
          <p:cNvPr id="5" name="Content Placeholder 4">
            <a:extLst>
              <a:ext uri="{FF2B5EF4-FFF2-40B4-BE49-F238E27FC236}">
                <a16:creationId xmlns:a16="http://schemas.microsoft.com/office/drawing/2014/main" xmlns="" id="{D6581191-A66C-D84A-9C80-934C67FD35E3}"/>
              </a:ext>
            </a:extLst>
          </p:cNvPr>
          <p:cNvSpPr>
            <a:spLocks noGrp="1"/>
          </p:cNvSpPr>
          <p:nvPr>
            <p:ph sz="half" idx="1"/>
          </p:nvPr>
        </p:nvSpPr>
        <p:spPr>
          <a:xfrm>
            <a:off x="643192" y="2666999"/>
            <a:ext cx="3987802" cy="3216276"/>
          </a:xfrm>
        </p:spPr>
        <p:txBody>
          <a:bodyPr vert="horz" lIns="91440" tIns="45720" rIns="91440" bIns="45720" rtlCol="0" anchor="ctr">
            <a:normAutofit/>
          </a:bodyPr>
          <a:lstStyle/>
          <a:p>
            <a:r>
              <a:rPr lang="en-US" sz="2400" dirty="0"/>
              <a:t>The life of the party</a:t>
            </a:r>
          </a:p>
          <a:p>
            <a:r>
              <a:rPr lang="en-US" sz="2400" dirty="0"/>
              <a:t>Rich</a:t>
            </a:r>
          </a:p>
          <a:p>
            <a:r>
              <a:rPr lang="en-US" sz="2400" dirty="0"/>
              <a:t>”Friends” were plentiful </a:t>
            </a:r>
          </a:p>
        </p:txBody>
      </p:sp>
      <p:pic>
        <p:nvPicPr>
          <p:cNvPr id="13314" name="Picture 2" descr="Is Dating the &amp;#39;Life of the Party&amp;#39; a Bad Idea?">
            <a:extLst>
              <a:ext uri="{FF2B5EF4-FFF2-40B4-BE49-F238E27FC236}">
                <a16:creationId xmlns:a16="http://schemas.microsoft.com/office/drawing/2014/main" xmlns="" id="{13E089C4-F19D-3949-BA2A-839AB3C82FE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515" r="15379" b="-1"/>
          <a:stretch/>
        </p:blipFill>
        <p:spPr bwMode="auto">
          <a:xfrm>
            <a:off x="4630994" y="645106"/>
            <a:ext cx="6916633" cy="524774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42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2,154 Bible Stock Photos, Pictures &amp;amp; Royalty-Free Images">
            <a:extLst>
              <a:ext uri="{FF2B5EF4-FFF2-40B4-BE49-F238E27FC236}">
                <a16:creationId xmlns:a16="http://schemas.microsoft.com/office/drawing/2014/main" xmlns="" id="{9791ACF0-214C-9145-8361-F5C1063DF7E6}"/>
              </a:ext>
            </a:extLst>
          </p:cNvPr>
          <p:cNvPicPr>
            <a:picLocks noChangeAspect="1" noChangeArrowheads="1"/>
          </p:cNvPicPr>
          <p:nvPr/>
        </p:nvPicPr>
        <p:blipFill rotWithShape="1">
          <a:blip r:embed="rId2">
            <a:alphaModFix amt="15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xmlns="" id="{6365F0DC-DF45-A149-945B-3ED2D6BB6050}"/>
              </a:ext>
            </a:extLst>
          </p:cNvPr>
          <p:cNvSpPr>
            <a:spLocks noGrp="1"/>
          </p:cNvSpPr>
          <p:nvPr>
            <p:ph type="title"/>
          </p:nvPr>
        </p:nvSpPr>
        <p:spPr>
          <a:xfrm>
            <a:off x="671513" y="914401"/>
            <a:ext cx="11087100" cy="4652964"/>
          </a:xfrm>
        </p:spPr>
        <p:txBody>
          <a:bodyPr vert="horz" lIns="91440" tIns="45720" rIns="91440" bIns="45720" rtlCol="0" anchor="b">
            <a:normAutofit/>
          </a:bodyPr>
          <a:lstStyle/>
          <a:p>
            <a:pPr algn="ctr">
              <a:lnSpc>
                <a:spcPct val="150000"/>
              </a:lnSpc>
            </a:pP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“After he had spent everything, there was a severe famine in that whole country, and he began to be in need”</a:t>
            </a:r>
          </a:p>
        </p:txBody>
      </p:sp>
    </p:spTree>
    <p:extLst>
      <p:ext uri="{BB962C8B-B14F-4D97-AF65-F5344CB8AC3E}">
        <p14:creationId xmlns:p14="http://schemas.microsoft.com/office/powerpoint/2010/main" val="1394691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F7204-B086-7240-8424-738CE587FE13}"/>
              </a:ext>
            </a:extLst>
          </p:cNvPr>
          <p:cNvSpPr>
            <a:spLocks noGrp="1"/>
          </p:cNvSpPr>
          <p:nvPr>
            <p:ph type="title"/>
          </p:nvPr>
        </p:nvSpPr>
        <p:spPr>
          <a:xfrm>
            <a:off x="1143000" y="609600"/>
            <a:ext cx="6132446" cy="1905000"/>
          </a:xfrm>
        </p:spPr>
        <p:txBody>
          <a:bodyPr vert="horz" lIns="91440" tIns="45720" rIns="91440" bIns="45720" rtlCol="0" anchor="ctr">
            <a:normAutofit/>
          </a:bodyPr>
          <a:lstStyle/>
          <a:p>
            <a:pPr algn="ctr"/>
            <a:r>
              <a:rPr lang="en-US"/>
              <a:t>Famines were serious</a:t>
            </a:r>
          </a:p>
        </p:txBody>
      </p:sp>
      <p:sp>
        <p:nvSpPr>
          <p:cNvPr id="3" name="Content Placeholder 2">
            <a:extLst>
              <a:ext uri="{FF2B5EF4-FFF2-40B4-BE49-F238E27FC236}">
                <a16:creationId xmlns:a16="http://schemas.microsoft.com/office/drawing/2014/main" xmlns="" id="{0DD0C759-721A-1A42-BE6A-F9632CFC03A7}"/>
              </a:ext>
            </a:extLst>
          </p:cNvPr>
          <p:cNvSpPr>
            <a:spLocks noGrp="1"/>
          </p:cNvSpPr>
          <p:nvPr>
            <p:ph sz="half" idx="1"/>
          </p:nvPr>
        </p:nvSpPr>
        <p:spPr>
          <a:xfrm>
            <a:off x="1143000" y="2666999"/>
            <a:ext cx="5943600" cy="3395871"/>
          </a:xfrm>
        </p:spPr>
        <p:txBody>
          <a:bodyPr vert="horz" lIns="91440" tIns="45720" rIns="91440" bIns="45720" rtlCol="0" anchor="ctr">
            <a:normAutofit/>
          </a:bodyPr>
          <a:lstStyle/>
          <a:p>
            <a:r>
              <a:rPr lang="en-US" sz="2400" dirty="0"/>
              <a:t>Families would be forced to sell all they had </a:t>
            </a:r>
          </a:p>
          <a:p>
            <a:r>
              <a:rPr lang="en-US" sz="2400" dirty="0"/>
              <a:t>Eat bark, roots, grass, white clay</a:t>
            </a:r>
          </a:p>
          <a:p>
            <a:r>
              <a:rPr lang="en-US" sz="2400" dirty="0"/>
              <a:t>Cannibalism was not out of the question</a:t>
            </a:r>
          </a:p>
        </p:txBody>
      </p:sp>
      <p:pic>
        <p:nvPicPr>
          <p:cNvPr id="15362" name="Picture 2" descr="9,267 Famine Stock Photos, Pictures &amp;amp; Royalty-Free Images - iStock">
            <a:extLst>
              <a:ext uri="{FF2B5EF4-FFF2-40B4-BE49-F238E27FC236}">
                <a16:creationId xmlns:a16="http://schemas.microsoft.com/office/drawing/2014/main" xmlns="" id="{D98652E6-1F62-7541-9EC3-9B1077C7E6A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8077" r="18220"/>
          <a:stretch/>
        </p:blipFill>
        <p:spPr bwMode="auto">
          <a:xfrm>
            <a:off x="7552042" y="863390"/>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7685F17-3BE7-C143-9050-2EA5CE014E75}"/>
              </a:ext>
            </a:extLst>
          </p:cNvPr>
          <p:cNvSpPr>
            <a:spLocks noGrp="1"/>
          </p:cNvSpPr>
          <p:nvPr>
            <p:ph type="title"/>
          </p:nvPr>
        </p:nvSpPr>
        <p:spPr>
          <a:xfrm>
            <a:off x="1114424" y="847726"/>
            <a:ext cx="6150510" cy="3200400"/>
          </a:xfrm>
        </p:spPr>
        <p:txBody>
          <a:bodyPr vert="horz" lIns="91440" tIns="45720" rIns="91440" bIns="45720" rtlCol="0" anchor="b">
            <a:normAutofit/>
          </a:bodyPr>
          <a:lstStyle/>
          <a:p>
            <a:pPr algn="ctr"/>
            <a:r>
              <a:rPr lang="en-US" sz="4800">
                <a:effectLst>
                  <a:glow rad="38100">
                    <a:schemeClr val="bg1">
                      <a:lumMod val="65000"/>
                      <a:lumOff val="35000"/>
                      <a:alpha val="50000"/>
                    </a:schemeClr>
                  </a:glow>
                  <a:outerShdw blurRad="28575" dist="31750" dir="13200000" algn="tl" rotWithShape="0">
                    <a:srgbClr val="000000">
                      <a:alpha val="25000"/>
                    </a:srgbClr>
                  </a:outerShdw>
                </a:effectLst>
              </a:rPr>
              <a:t>Book Recommendation</a:t>
            </a:r>
          </a:p>
        </p:txBody>
      </p:sp>
      <p:pic>
        <p:nvPicPr>
          <p:cNvPr id="2050" name="Picture 2" descr="A Tale of Two Sons: The Inside Story of a Father, His Sons, and a Shocking  Murder: MacArthur, John: Amazon.com: Books">
            <a:extLst>
              <a:ext uri="{FF2B5EF4-FFF2-40B4-BE49-F238E27FC236}">
                <a16:creationId xmlns:a16="http://schemas.microsoft.com/office/drawing/2014/main" xmlns="" id="{E676810C-9287-C143-A9F3-5A728DE6F9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9131" y="927962"/>
            <a:ext cx="3416888" cy="5089633"/>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48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C6584-D5E6-7741-B953-CD193EC2C03D}"/>
              </a:ext>
            </a:extLst>
          </p:cNvPr>
          <p:cNvSpPr>
            <a:spLocks noGrp="1"/>
          </p:cNvSpPr>
          <p:nvPr>
            <p:ph type="title"/>
          </p:nvPr>
        </p:nvSpPr>
        <p:spPr>
          <a:xfrm>
            <a:off x="6420465" y="609600"/>
            <a:ext cx="5122606" cy="1905000"/>
          </a:xfrm>
        </p:spPr>
        <p:txBody>
          <a:bodyPr vert="horz" lIns="91440" tIns="45720" rIns="91440" bIns="45720" rtlCol="0" anchor="ctr">
            <a:normAutofit/>
          </a:bodyPr>
          <a:lstStyle/>
          <a:p>
            <a:r>
              <a:rPr lang="en-US"/>
              <a:t>The Party was over </a:t>
            </a:r>
            <a:endParaRPr lang="en-US" dirty="0"/>
          </a:p>
        </p:txBody>
      </p:sp>
      <p:sp>
        <p:nvSpPr>
          <p:cNvPr id="3" name="Content Placeholder 2">
            <a:extLst>
              <a:ext uri="{FF2B5EF4-FFF2-40B4-BE49-F238E27FC236}">
                <a16:creationId xmlns:a16="http://schemas.microsoft.com/office/drawing/2014/main" xmlns="" id="{D238521C-250B-C045-AFB8-940B228DED48}"/>
              </a:ext>
            </a:extLst>
          </p:cNvPr>
          <p:cNvSpPr>
            <a:spLocks noGrp="1"/>
          </p:cNvSpPr>
          <p:nvPr>
            <p:ph sz="half" idx="1"/>
          </p:nvPr>
        </p:nvSpPr>
        <p:spPr>
          <a:xfrm>
            <a:off x="6420465" y="2666999"/>
            <a:ext cx="5122606" cy="3216276"/>
          </a:xfrm>
        </p:spPr>
        <p:txBody>
          <a:bodyPr vert="horz" lIns="91440" tIns="45720" rIns="91440" bIns="45720" rtlCol="0" anchor="t">
            <a:normAutofit/>
          </a:bodyPr>
          <a:lstStyle/>
          <a:p>
            <a:r>
              <a:rPr lang="en-US"/>
              <a:t>Faced a level desperation we cannot conceive</a:t>
            </a:r>
          </a:p>
          <a:p>
            <a:r>
              <a:rPr lang="en-US"/>
              <a:t>He was at the lowest part of his life</a:t>
            </a:r>
          </a:p>
          <a:p>
            <a:r>
              <a:rPr lang="en-US"/>
              <a:t>He was facing the consequences of his actions </a:t>
            </a:r>
            <a:endParaRPr lang="en-US" dirty="0"/>
          </a:p>
        </p:txBody>
      </p:sp>
      <p:pic>
        <p:nvPicPr>
          <p:cNvPr id="16386" name="Picture 2" descr="The Party&amp;#39;s Over">
            <a:extLst>
              <a:ext uri="{FF2B5EF4-FFF2-40B4-BE49-F238E27FC236}">
                <a16:creationId xmlns:a16="http://schemas.microsoft.com/office/drawing/2014/main" xmlns="" id="{85F7381D-3015-EA43-A45A-A961B400D1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3192" y="1394983"/>
            <a:ext cx="5451627" cy="3747993"/>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67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2,154 Bible Stock Photos, Pictures &amp;amp; Royalty-Free Images">
            <a:extLst>
              <a:ext uri="{FF2B5EF4-FFF2-40B4-BE49-F238E27FC236}">
                <a16:creationId xmlns:a16="http://schemas.microsoft.com/office/drawing/2014/main" xmlns="" id="{9791ACF0-214C-9145-8361-F5C1063DF7E6}"/>
              </a:ext>
            </a:extLst>
          </p:cNvPr>
          <p:cNvPicPr>
            <a:picLocks noChangeAspect="1" noChangeArrowheads="1"/>
          </p:cNvPicPr>
          <p:nvPr/>
        </p:nvPicPr>
        <p:blipFill rotWithShape="1">
          <a:blip r:embed="rId2">
            <a:alphaModFix amt="15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xmlns="" id="{6365F0DC-DF45-A149-945B-3ED2D6BB6050}"/>
              </a:ext>
            </a:extLst>
          </p:cNvPr>
          <p:cNvSpPr>
            <a:spLocks noGrp="1"/>
          </p:cNvSpPr>
          <p:nvPr>
            <p:ph type="title"/>
          </p:nvPr>
        </p:nvSpPr>
        <p:spPr>
          <a:xfrm>
            <a:off x="671513" y="914401"/>
            <a:ext cx="11087100" cy="4652964"/>
          </a:xfrm>
        </p:spPr>
        <p:txBody>
          <a:bodyPr vert="horz" lIns="91440" tIns="45720" rIns="91440" bIns="45720" rtlCol="0" anchor="ctr">
            <a:normAutofit/>
          </a:bodyPr>
          <a:lstStyle/>
          <a:p>
            <a:pPr algn="ctr">
              <a:lnSpc>
                <a:spcPct val="150000"/>
              </a:lnSpc>
            </a:pPr>
            <a:r>
              <a:rPr lang="en-US" sz="4800" dirty="0">
                <a:effectLst>
                  <a:glow rad="38100">
                    <a:schemeClr val="bg1">
                      <a:lumMod val="65000"/>
                      <a:lumOff val="35000"/>
                      <a:alpha val="50000"/>
                    </a:schemeClr>
                  </a:glow>
                  <a:outerShdw blurRad="28575" dist="31750" dir="13200000" algn="tl" rotWithShape="0">
                    <a:srgbClr val="000000">
                      <a:alpha val="25000"/>
                    </a:srgbClr>
                  </a:outerShdw>
                </a:effectLst>
              </a:rPr>
              <a:t>“He went and joined himself to a citizen of that country, and he sent him into his fields to feed swine”</a:t>
            </a:r>
          </a:p>
        </p:txBody>
      </p:sp>
    </p:spTree>
    <p:extLst>
      <p:ext uri="{BB962C8B-B14F-4D97-AF65-F5344CB8AC3E}">
        <p14:creationId xmlns:p14="http://schemas.microsoft.com/office/powerpoint/2010/main" val="1270955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DF1C9-9A97-B140-AE6F-31EBFAF1780F}"/>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Joining himself to a citizen</a:t>
            </a:r>
          </a:p>
        </p:txBody>
      </p:sp>
      <p:sp>
        <p:nvSpPr>
          <p:cNvPr id="3" name="Content Placeholder 2">
            <a:extLst>
              <a:ext uri="{FF2B5EF4-FFF2-40B4-BE49-F238E27FC236}">
                <a16:creationId xmlns:a16="http://schemas.microsoft.com/office/drawing/2014/main" xmlns="" id="{440ED8A5-9CD1-9F41-AA9C-491DC22214DC}"/>
              </a:ext>
            </a:extLst>
          </p:cNvPr>
          <p:cNvSpPr>
            <a:spLocks noGrp="1"/>
          </p:cNvSpPr>
          <p:nvPr>
            <p:ph sz="half" idx="1"/>
          </p:nvPr>
        </p:nvSpPr>
        <p:spPr>
          <a:xfrm>
            <a:off x="643191" y="2666999"/>
            <a:ext cx="5114672" cy="3476626"/>
          </a:xfrm>
        </p:spPr>
        <p:txBody>
          <a:bodyPr vert="horz" lIns="91440" tIns="45720" rIns="91440" bIns="45720" rtlCol="0" anchor="t">
            <a:normAutofit/>
          </a:bodyPr>
          <a:lstStyle/>
          <a:p>
            <a:pPr>
              <a:lnSpc>
                <a:spcPct val="90000"/>
              </a:lnSpc>
            </a:pPr>
            <a:r>
              <a:rPr lang="en-US" dirty="0"/>
              <a:t>Trying to avoid repentance </a:t>
            </a:r>
          </a:p>
          <a:p>
            <a:pPr>
              <a:lnSpc>
                <a:spcPct val="90000"/>
              </a:lnSpc>
            </a:pPr>
            <a:r>
              <a:rPr lang="en-US" dirty="0"/>
              <a:t>“Citizen” meant a privileged person </a:t>
            </a:r>
          </a:p>
          <a:p>
            <a:pPr>
              <a:lnSpc>
                <a:spcPct val="90000"/>
              </a:lnSpc>
            </a:pPr>
            <a:r>
              <a:rPr lang="en-US" dirty="0"/>
              <a:t>“Joined himself” = ”</a:t>
            </a:r>
            <a:r>
              <a:rPr lang="en-US" dirty="0" err="1"/>
              <a:t>Kollao</a:t>
            </a:r>
            <a:r>
              <a:rPr lang="en-US" dirty="0"/>
              <a:t>” in Greek </a:t>
            </a:r>
          </a:p>
          <a:p>
            <a:pPr lvl="1">
              <a:lnSpc>
                <a:spcPct val="90000"/>
              </a:lnSpc>
            </a:pPr>
            <a:r>
              <a:rPr lang="en-US" sz="1800" dirty="0"/>
              <a:t>Literally means to “Glue” </a:t>
            </a:r>
          </a:p>
          <a:p>
            <a:pPr>
              <a:lnSpc>
                <a:spcPct val="90000"/>
              </a:lnSpc>
            </a:pPr>
            <a:r>
              <a:rPr lang="en-US" dirty="0"/>
              <a:t>The prodigal refused to leave him</a:t>
            </a:r>
          </a:p>
          <a:p>
            <a:pPr lvl="1">
              <a:lnSpc>
                <a:spcPct val="90000"/>
              </a:lnSpc>
            </a:pPr>
            <a:r>
              <a:rPr lang="en-US" sz="1800" dirty="0"/>
              <a:t>He became a beggar </a:t>
            </a:r>
          </a:p>
          <a:p>
            <a:pPr>
              <a:lnSpc>
                <a:spcPct val="90000"/>
              </a:lnSpc>
            </a:pPr>
            <a:r>
              <a:rPr lang="en-US" dirty="0"/>
              <a:t>The citizen didn’t have an ounce of compassion for the prodigal </a:t>
            </a:r>
          </a:p>
        </p:txBody>
      </p:sp>
      <p:pic>
        <p:nvPicPr>
          <p:cNvPr id="18440" name="Picture 8" descr="Free Clipart Of Glue Bottle | Free Images at Clker.com - vector clip art  online, royalty free &amp;amp; public domain">
            <a:extLst>
              <a:ext uri="{FF2B5EF4-FFF2-40B4-BE49-F238E27FC236}">
                <a16:creationId xmlns:a16="http://schemas.microsoft.com/office/drawing/2014/main" xmlns="" id="{D88C07F5-69B0-5247-9A11-B168885D1D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71"/>
          <a:stretch/>
        </p:blipFill>
        <p:spPr bwMode="auto">
          <a:xfrm>
            <a:off x="6801842" y="1115324"/>
            <a:ext cx="3643675" cy="4742023"/>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08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1D5436-9051-4C4B-BA60-135B6AE7528E}"/>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dirty="0"/>
              <a:t>Feeding the pigs </a:t>
            </a:r>
          </a:p>
        </p:txBody>
      </p:sp>
      <p:sp>
        <p:nvSpPr>
          <p:cNvPr id="3" name="Content Placeholder 2">
            <a:extLst>
              <a:ext uri="{FF2B5EF4-FFF2-40B4-BE49-F238E27FC236}">
                <a16:creationId xmlns:a16="http://schemas.microsoft.com/office/drawing/2014/main" xmlns="" id="{E9B85F74-5729-4C4A-8F25-1D57C8939A2E}"/>
              </a:ext>
            </a:extLst>
          </p:cNvPr>
          <p:cNvSpPr>
            <a:spLocks noGrp="1"/>
          </p:cNvSpPr>
          <p:nvPr>
            <p:ph sz="half" idx="1"/>
          </p:nvPr>
        </p:nvSpPr>
        <p:spPr>
          <a:xfrm>
            <a:off x="643191" y="2666999"/>
            <a:ext cx="4357433" cy="3216276"/>
          </a:xfrm>
        </p:spPr>
        <p:txBody>
          <a:bodyPr vert="horz" lIns="91440" tIns="45720" rIns="91440" bIns="45720" rtlCol="0" anchor="ctr">
            <a:normAutofit/>
          </a:bodyPr>
          <a:lstStyle/>
          <a:p>
            <a:pPr>
              <a:lnSpc>
                <a:spcPct val="90000"/>
              </a:lnSpc>
            </a:pPr>
            <a:r>
              <a:rPr lang="en-US" dirty="0"/>
              <a:t>Lowest possible chore in the whole hierarchy of labor </a:t>
            </a:r>
          </a:p>
          <a:p>
            <a:pPr>
              <a:lnSpc>
                <a:spcPct val="90000"/>
              </a:lnSpc>
            </a:pPr>
            <a:r>
              <a:rPr lang="en-US" dirty="0"/>
              <a:t>Completely immoral job from the Pharisee’s point of view </a:t>
            </a:r>
          </a:p>
          <a:p>
            <a:pPr>
              <a:lnSpc>
                <a:spcPct val="90000"/>
              </a:lnSpc>
            </a:pPr>
            <a:r>
              <a:rPr lang="en-US" dirty="0"/>
              <a:t>The location of the pigs would have been in a remote, harsh, rocky, wilderness </a:t>
            </a:r>
          </a:p>
          <a:p>
            <a:pPr lvl="1">
              <a:lnSpc>
                <a:spcPct val="90000"/>
              </a:lnSpc>
            </a:pPr>
            <a:r>
              <a:rPr lang="en-US" sz="1800" dirty="0"/>
              <a:t>This is where the prodigal took up permanent residence</a:t>
            </a:r>
          </a:p>
          <a:p>
            <a:pPr>
              <a:lnSpc>
                <a:spcPct val="90000"/>
              </a:lnSpc>
            </a:pPr>
            <a:endParaRPr lang="en-US" dirty="0"/>
          </a:p>
        </p:txBody>
      </p:sp>
      <p:pic>
        <p:nvPicPr>
          <p:cNvPr id="19458" name="Picture 2" descr="Pig is eating slop YouTube Channel Analytics and Report - Powered by  NoxInfluencer Mobile">
            <a:extLst>
              <a:ext uri="{FF2B5EF4-FFF2-40B4-BE49-F238E27FC236}">
                <a16:creationId xmlns:a16="http://schemas.microsoft.com/office/drawing/2014/main" xmlns="" id="{01EBB444-1758-0D42-8498-C1992E90AEC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8252" r="17608" b="-1"/>
          <a:stretch/>
        </p:blipFill>
        <p:spPr bwMode="auto">
          <a:xfrm>
            <a:off x="5419047" y="1243013"/>
            <a:ext cx="6128580" cy="4649840"/>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30612-8F21-1942-B225-9A40C7E76088}"/>
              </a:ext>
            </a:extLst>
          </p:cNvPr>
          <p:cNvSpPr>
            <a:spLocks noGrp="1"/>
          </p:cNvSpPr>
          <p:nvPr>
            <p:ph type="title"/>
          </p:nvPr>
        </p:nvSpPr>
        <p:spPr>
          <a:xfrm>
            <a:off x="4654295" y="415447"/>
            <a:ext cx="7007094" cy="1828800"/>
          </a:xfrm>
        </p:spPr>
        <p:txBody>
          <a:bodyPr vert="horz" lIns="91440" tIns="45720" rIns="91440" bIns="45720" rtlCol="0" anchor="ctr">
            <a:normAutofit/>
          </a:bodyPr>
          <a:lstStyle/>
          <a:p>
            <a:r>
              <a:rPr lang="en-US" dirty="0"/>
              <a:t>“He would gladly have filled his stomach with the pods that the swine ate…” </a:t>
            </a:r>
          </a:p>
        </p:txBody>
      </p:sp>
      <p:pic>
        <p:nvPicPr>
          <p:cNvPr id="20482" name="Picture 2" descr="The pods that the pigs were eating | Ferrell&amp;#39;s Travel Blog">
            <a:extLst>
              <a:ext uri="{FF2B5EF4-FFF2-40B4-BE49-F238E27FC236}">
                <a16:creationId xmlns:a16="http://schemas.microsoft.com/office/drawing/2014/main" xmlns="" id="{A8996749-7A32-9D4A-94A0-75CB62EB5C6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8514" y="795750"/>
            <a:ext cx="2991801" cy="2243850"/>
          </a:xfrm>
          <a:prstGeom prst="roundRect">
            <a:avLst>
              <a:gd name="adj" fmla="val 4380"/>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20484" name="Picture 4" descr="The carob tree, Evangelical Focus">
            <a:extLst>
              <a:ext uri="{FF2B5EF4-FFF2-40B4-BE49-F238E27FC236}">
                <a16:creationId xmlns:a16="http://schemas.microsoft.com/office/drawing/2014/main" xmlns="" id="{CF3FB380-7FD3-E946-8607-78A8DFBCE4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5508" y="3720564"/>
            <a:ext cx="2991801" cy="2109219"/>
          </a:xfrm>
          <a:prstGeom prst="roundRect">
            <a:avLst>
              <a:gd name="adj" fmla="val 4380"/>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7DA00D8B-85E4-404E-9F29-9D5A4290A4AE}"/>
              </a:ext>
            </a:extLst>
          </p:cNvPr>
          <p:cNvSpPr>
            <a:spLocks noGrp="1"/>
          </p:cNvSpPr>
          <p:nvPr>
            <p:ph sz="half" idx="1"/>
          </p:nvPr>
        </p:nvSpPr>
        <p:spPr>
          <a:xfrm>
            <a:off x="4654294" y="2244247"/>
            <a:ext cx="7007095" cy="3978727"/>
          </a:xfrm>
        </p:spPr>
        <p:txBody>
          <a:bodyPr vert="horz" lIns="91440" tIns="45720" rIns="91440" bIns="45720" rtlCol="0" anchor="ctr">
            <a:normAutofit/>
          </a:bodyPr>
          <a:lstStyle/>
          <a:p>
            <a:r>
              <a:rPr lang="en-US" sz="2000" dirty="0"/>
              <a:t>He was jealous of the pigs!</a:t>
            </a:r>
          </a:p>
          <a:p>
            <a:r>
              <a:rPr lang="en-US" sz="2000" dirty="0"/>
              <a:t>”Pods” = </a:t>
            </a:r>
            <a:r>
              <a:rPr lang="en-US" sz="2000" dirty="0" err="1"/>
              <a:t>keration</a:t>
            </a:r>
            <a:r>
              <a:rPr lang="en-US" sz="2000" dirty="0"/>
              <a:t> </a:t>
            </a:r>
          </a:p>
          <a:p>
            <a:pPr lvl="1"/>
            <a:r>
              <a:rPr lang="en-US" sz="1800" dirty="0"/>
              <a:t>Word means carob pods </a:t>
            </a:r>
          </a:p>
          <a:p>
            <a:pPr lvl="1"/>
            <a:r>
              <a:rPr lang="en-US" sz="1800" dirty="0"/>
              <a:t>Long string-bean shaped seed pods that grew on scrubby, treelike bushes </a:t>
            </a:r>
          </a:p>
          <a:p>
            <a:r>
              <a:rPr lang="en-US" sz="2000" dirty="0"/>
              <a:t>During a famine, these pods would have still grown</a:t>
            </a:r>
          </a:p>
          <a:p>
            <a:r>
              <a:rPr lang="en-US" sz="2000" dirty="0"/>
              <a:t>Inedible by humans </a:t>
            </a:r>
          </a:p>
          <a:p>
            <a:pPr lvl="1"/>
            <a:r>
              <a:rPr lang="en-US" sz="1800" dirty="0"/>
              <a:t>He would have eaten them if he could</a:t>
            </a:r>
          </a:p>
        </p:txBody>
      </p:sp>
    </p:spTree>
    <p:extLst>
      <p:ext uri="{BB962C8B-B14F-4D97-AF65-F5344CB8AC3E}">
        <p14:creationId xmlns:p14="http://schemas.microsoft.com/office/powerpoint/2010/main" val="3653628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85B70-D119-D544-BD1F-0F117267FCBE}"/>
              </a:ext>
            </a:extLst>
          </p:cNvPr>
          <p:cNvSpPr>
            <a:spLocks noGrp="1"/>
          </p:cNvSpPr>
          <p:nvPr>
            <p:ph type="title"/>
          </p:nvPr>
        </p:nvSpPr>
        <p:spPr>
          <a:xfrm>
            <a:off x="5039137" y="609600"/>
            <a:ext cx="6132446" cy="1905000"/>
          </a:xfrm>
        </p:spPr>
        <p:txBody>
          <a:bodyPr vert="horz" lIns="91440" tIns="45720" rIns="91440" bIns="45720" rtlCol="0" anchor="ctr">
            <a:normAutofit/>
          </a:bodyPr>
          <a:lstStyle/>
          <a:p>
            <a:pPr algn="ctr"/>
            <a:r>
              <a:rPr lang="en-US" dirty="0"/>
              <a:t>Back to the pharisee’s view….</a:t>
            </a:r>
          </a:p>
        </p:txBody>
      </p:sp>
      <p:pic>
        <p:nvPicPr>
          <p:cNvPr id="11266" name="Picture 2" descr="Who Were the Pharisees, Sadducees, and Essenes? | ReasonableTheology.org">
            <a:extLst>
              <a:ext uri="{FF2B5EF4-FFF2-40B4-BE49-F238E27FC236}">
                <a16:creationId xmlns:a16="http://schemas.microsoft.com/office/drawing/2014/main" xmlns="" id="{D9739139-D7F2-1142-8FC5-845A187E89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866" r="29799" b="-1"/>
          <a:stretch/>
        </p:blipFill>
        <p:spPr bwMode="auto">
          <a:xfrm>
            <a:off x="1180740" y="720348"/>
            <a:ext cx="3416888" cy="5218777"/>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xmlns="" id="{3CA7E8F3-EC1C-1949-9095-7BDE9BB2030D}"/>
              </a:ext>
            </a:extLst>
          </p:cNvPr>
          <p:cNvSpPr>
            <a:spLocks noGrp="1"/>
          </p:cNvSpPr>
          <p:nvPr>
            <p:ph type="body" idx="1"/>
          </p:nvPr>
        </p:nvSpPr>
        <p:spPr>
          <a:xfrm>
            <a:off x="5039138" y="2666999"/>
            <a:ext cx="6271591" cy="3395871"/>
          </a:xfrm>
        </p:spPr>
        <p:txBody>
          <a:bodyPr vert="horz" lIns="91440" tIns="45720" rIns="91440" bIns="45720" rtlCol="0" anchor="ctr">
            <a:normAutofit/>
          </a:bodyPr>
          <a:lstStyle/>
          <a:p>
            <a:pPr>
              <a:buFont typeface="Arial"/>
              <a:buChar char="•"/>
            </a:pPr>
            <a:r>
              <a:rPr lang="en-US" sz="2400" dirty="0">
                <a:gradFill flip="none" rotWithShape="1">
                  <a:gsLst>
                    <a:gs pos="0">
                      <a:schemeClr val="tx1"/>
                    </a:gs>
                    <a:gs pos="100000">
                      <a:schemeClr val="tx1">
                        <a:lumMod val="75000"/>
                      </a:schemeClr>
                    </a:gs>
                  </a:gsLst>
                  <a:lin ang="5580000" scaled="0"/>
                  <a:tileRect/>
                </a:gradFill>
              </a:rPr>
              <a:t>The prodigal was irredeemable at this point</a:t>
            </a:r>
          </a:p>
          <a:p>
            <a:pPr>
              <a:buFont typeface="Arial"/>
              <a:buChar char="•"/>
            </a:pPr>
            <a:r>
              <a:rPr lang="en-US" sz="2400" dirty="0">
                <a:gradFill flip="none" rotWithShape="1">
                  <a:gsLst>
                    <a:gs pos="0">
                      <a:schemeClr val="tx1"/>
                    </a:gs>
                    <a:gs pos="100000">
                      <a:schemeClr val="tx1">
                        <a:lumMod val="75000"/>
                      </a:schemeClr>
                    </a:gs>
                  </a:gsLst>
                  <a:lin ang="5580000" scaled="0"/>
                  <a:tileRect/>
                </a:gradFill>
              </a:rPr>
              <a:t>“The typical reader cannot even begin to understand how loathsome the prodigal would seem to the Scribes and Pharisees”</a:t>
            </a:r>
          </a:p>
        </p:txBody>
      </p:sp>
    </p:spTree>
    <p:extLst>
      <p:ext uri="{BB962C8B-B14F-4D97-AF65-F5344CB8AC3E}">
        <p14:creationId xmlns:p14="http://schemas.microsoft.com/office/powerpoint/2010/main" val="2910974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DA887CA-F9E6-0449-ACF7-059C45A0C0C4}"/>
              </a:ext>
            </a:extLst>
          </p:cNvPr>
          <p:cNvSpPr>
            <a:spLocks noGrp="1"/>
          </p:cNvSpPr>
          <p:nvPr>
            <p:ph type="title"/>
          </p:nvPr>
        </p:nvSpPr>
        <p:spPr>
          <a:xfrm>
            <a:off x="1141413" y="609600"/>
            <a:ext cx="9905998" cy="1468582"/>
          </a:xfrm>
        </p:spPr>
        <p:txBody>
          <a:bodyPr vert="horz" lIns="91440" tIns="45720" rIns="91440" bIns="45720" rtlCol="0" anchor="ctr">
            <a:normAutofit/>
          </a:bodyPr>
          <a:lstStyle/>
          <a:p>
            <a:r>
              <a:rPr lang="en-US"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What is a parable? </a:t>
            </a:r>
          </a:p>
        </p:txBody>
      </p:sp>
      <p:graphicFrame>
        <p:nvGraphicFramePr>
          <p:cNvPr id="8" name="Text Placeholder 5">
            <a:extLst>
              <a:ext uri="{FF2B5EF4-FFF2-40B4-BE49-F238E27FC236}">
                <a16:creationId xmlns:a16="http://schemas.microsoft.com/office/drawing/2014/main" xmlns="" id="{002C8E16-DDF0-4EF4-8783-D14508F2A81E}"/>
              </a:ext>
            </a:extLst>
          </p:cNvPr>
          <p:cNvGraphicFramePr/>
          <p:nvPr>
            <p:extLst>
              <p:ext uri="{D42A27DB-BD31-4B8C-83A1-F6EECF244321}">
                <p14:modId xmlns:p14="http://schemas.microsoft.com/office/powerpoint/2010/main" val="517185884"/>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5373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8650B24-8FA7-7E4A-B524-56D3EB086E09}"/>
              </a:ext>
            </a:extLst>
          </p:cNvPr>
          <p:cNvSpPr>
            <a:spLocks noGrp="1"/>
          </p:cNvSpPr>
          <p:nvPr>
            <p:ph type="title"/>
          </p:nvPr>
        </p:nvSpPr>
        <p:spPr/>
        <p:txBody>
          <a:bodyPr/>
          <a:lstStyle/>
          <a:p>
            <a:r>
              <a:rPr lang="en-US" dirty="0"/>
              <a:t>How do you interpret parables? </a:t>
            </a:r>
          </a:p>
        </p:txBody>
      </p:sp>
      <p:sp>
        <p:nvSpPr>
          <p:cNvPr id="6" name="Content Placeholder 5">
            <a:extLst>
              <a:ext uri="{FF2B5EF4-FFF2-40B4-BE49-F238E27FC236}">
                <a16:creationId xmlns:a16="http://schemas.microsoft.com/office/drawing/2014/main" xmlns="" id="{795E4B8C-2A4E-7942-8ACD-4E24E0C4B68A}"/>
              </a:ext>
            </a:extLst>
          </p:cNvPr>
          <p:cNvSpPr>
            <a:spLocks noGrp="1"/>
          </p:cNvSpPr>
          <p:nvPr>
            <p:ph sz="half" idx="1"/>
          </p:nvPr>
        </p:nvSpPr>
        <p:spPr/>
        <p:txBody>
          <a:bodyPr/>
          <a:lstStyle/>
          <a:p>
            <a:pPr marL="342900" indent="-342900">
              <a:lnSpc>
                <a:spcPct val="150000"/>
              </a:lnSpc>
              <a:buFont typeface="+mj-lt"/>
              <a:buAutoNum type="arabicPeriod"/>
            </a:pPr>
            <a:r>
              <a:rPr lang="en-US" dirty="0"/>
              <a:t>Don’t assume the stories are historical </a:t>
            </a:r>
          </a:p>
          <a:p>
            <a:pPr marL="342900" indent="-342900">
              <a:lnSpc>
                <a:spcPct val="150000"/>
              </a:lnSpc>
              <a:buFont typeface="+mj-lt"/>
              <a:buAutoNum type="arabicPeriod"/>
            </a:pPr>
            <a:r>
              <a:rPr lang="en-US" dirty="0"/>
              <a:t>Don’t propose allegorical meanings that aren’t anchored in the text </a:t>
            </a:r>
          </a:p>
          <a:p>
            <a:pPr marL="342900" indent="-342900">
              <a:lnSpc>
                <a:spcPct val="150000"/>
              </a:lnSpc>
              <a:buFont typeface="+mj-lt"/>
              <a:buAutoNum type="arabicPeriod"/>
            </a:pPr>
            <a:r>
              <a:rPr lang="en-US" dirty="0"/>
              <a:t>Determine the main point or points </a:t>
            </a:r>
          </a:p>
        </p:txBody>
      </p:sp>
      <p:sp>
        <p:nvSpPr>
          <p:cNvPr id="7" name="Content Placeholder 6">
            <a:extLst>
              <a:ext uri="{FF2B5EF4-FFF2-40B4-BE49-F238E27FC236}">
                <a16:creationId xmlns:a16="http://schemas.microsoft.com/office/drawing/2014/main" xmlns="" id="{64B97815-1647-1747-81F5-69EDFB41BD61}"/>
              </a:ext>
            </a:extLst>
          </p:cNvPr>
          <p:cNvSpPr>
            <a:spLocks noGrp="1"/>
          </p:cNvSpPr>
          <p:nvPr>
            <p:ph sz="half" idx="2"/>
          </p:nvPr>
        </p:nvSpPr>
        <p:spPr/>
        <p:txBody>
          <a:bodyPr/>
          <a:lstStyle/>
          <a:p>
            <a:pPr marL="342900" indent="-342900">
              <a:lnSpc>
                <a:spcPct val="150000"/>
              </a:lnSpc>
              <a:buFont typeface="+mj-lt"/>
              <a:buAutoNum type="arabicPeriod" startAt="4"/>
            </a:pPr>
            <a:r>
              <a:rPr lang="en-US" b="1" dirty="0">
                <a:solidFill>
                  <a:schemeClr val="accent4"/>
                </a:solidFill>
              </a:rPr>
              <a:t>Pay attention to the parable’s historical and literary context</a:t>
            </a:r>
          </a:p>
          <a:p>
            <a:pPr marL="342900" indent="-342900">
              <a:lnSpc>
                <a:spcPct val="150000"/>
              </a:lnSpc>
              <a:buFont typeface="+mj-lt"/>
              <a:buAutoNum type="arabicPeriod" startAt="4"/>
            </a:pPr>
            <a:r>
              <a:rPr lang="en-US" dirty="0"/>
              <a:t>Recognize common symbols </a:t>
            </a:r>
          </a:p>
          <a:p>
            <a:pPr marL="342900" indent="-342900">
              <a:lnSpc>
                <a:spcPct val="150000"/>
              </a:lnSpc>
              <a:buFont typeface="+mj-lt"/>
              <a:buAutoNum type="arabicPeriod" startAt="4"/>
            </a:pPr>
            <a:r>
              <a:rPr lang="en-US" dirty="0"/>
              <a:t>Translate the main point into your own context</a:t>
            </a:r>
          </a:p>
        </p:txBody>
      </p:sp>
    </p:spTree>
    <p:extLst>
      <p:ext uri="{BB962C8B-B14F-4D97-AF65-F5344CB8AC3E}">
        <p14:creationId xmlns:p14="http://schemas.microsoft.com/office/powerpoint/2010/main" val="2491018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690F3EE-0CD1-4520-B020-4E1DF3141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9EFDE1E9-7FE0-45CA-9DE2-237F77319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270840"/>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800BD31-64A6-2E46-BC51-645EAD8D2061}"/>
              </a:ext>
            </a:extLst>
          </p:cNvPr>
          <p:cNvSpPr>
            <a:spLocks noGrp="1"/>
          </p:cNvSpPr>
          <p:nvPr>
            <p:ph type="title"/>
          </p:nvPr>
        </p:nvSpPr>
        <p:spPr>
          <a:xfrm>
            <a:off x="1141413" y="609600"/>
            <a:ext cx="9905998" cy="1065451"/>
          </a:xfrm>
        </p:spPr>
        <p:txBody>
          <a:bodyPr vert="horz" lIns="91440" tIns="45720" rIns="91440" bIns="45720" rtlCol="0" anchor="ctr">
            <a:normAutofit/>
          </a:bodyPr>
          <a:lstStyle/>
          <a:p>
            <a:pPr algn="ctr"/>
            <a:r>
              <a:rPr lang="en-US">
                <a:solidFill>
                  <a:srgbClr val="BFBFBF"/>
                </a:solidFill>
              </a:rPr>
              <a:t>Central Theme</a:t>
            </a:r>
          </a:p>
        </p:txBody>
      </p:sp>
      <p:sp>
        <p:nvSpPr>
          <p:cNvPr id="5" name="Text Placeholder 4">
            <a:extLst>
              <a:ext uri="{FF2B5EF4-FFF2-40B4-BE49-F238E27FC236}">
                <a16:creationId xmlns:a16="http://schemas.microsoft.com/office/drawing/2014/main" xmlns="" id="{94DCC4BA-8DF6-CA43-B28D-12FBB8FB4D64}"/>
              </a:ext>
            </a:extLst>
          </p:cNvPr>
          <p:cNvSpPr>
            <a:spLocks noGrp="1"/>
          </p:cNvSpPr>
          <p:nvPr>
            <p:ph type="body" idx="1"/>
          </p:nvPr>
        </p:nvSpPr>
        <p:spPr>
          <a:xfrm>
            <a:off x="1141413" y="2666999"/>
            <a:ext cx="9905998" cy="3124201"/>
          </a:xfrm>
        </p:spPr>
        <p:txBody>
          <a:bodyPr vert="horz" lIns="91440" tIns="45720" rIns="91440" bIns="45720" rtlCol="0" anchor="ctr">
            <a:normAutofit/>
          </a:bodyPr>
          <a:lstStyle/>
          <a:p>
            <a:pPr algn="ctr"/>
            <a:r>
              <a:rPr lang="en-US" sz="2800" dirty="0">
                <a:gradFill flip="none" rotWithShape="1">
                  <a:gsLst>
                    <a:gs pos="0">
                      <a:schemeClr val="tx1"/>
                    </a:gs>
                    <a:gs pos="100000">
                      <a:schemeClr val="tx1">
                        <a:lumMod val="75000"/>
                      </a:schemeClr>
                    </a:gs>
                  </a:gsLst>
                  <a:lin ang="5580000" scaled="0"/>
                  <a:tileRect/>
                </a:gradFill>
              </a:rPr>
              <a:t>“Jesus is pointing out the stark contrast between god’s own delight in the redemption of sinners and the pharisees’ inflexible hostility toward those same sinners”</a:t>
            </a:r>
          </a:p>
          <a:p>
            <a:pPr algn="ctr"/>
            <a:endParaRPr lang="en-US" sz="2800" dirty="0">
              <a:gradFill flip="none" rotWithShape="1">
                <a:gsLst>
                  <a:gs pos="0">
                    <a:schemeClr val="tx1"/>
                  </a:gs>
                  <a:gs pos="100000">
                    <a:schemeClr val="tx1">
                      <a:lumMod val="75000"/>
                    </a:schemeClr>
                  </a:gs>
                </a:gsLst>
                <a:lin ang="5580000" scaled="0"/>
                <a:tileRect/>
              </a:gradFill>
            </a:endParaRPr>
          </a:p>
          <a:p>
            <a:pPr algn="ctr"/>
            <a:r>
              <a:rPr lang="en-US" sz="2800" dirty="0">
                <a:gradFill flip="none" rotWithShape="1">
                  <a:gsLst>
                    <a:gs pos="0">
                      <a:schemeClr val="tx1"/>
                    </a:gs>
                    <a:gs pos="100000">
                      <a:schemeClr val="tx1">
                        <a:lumMod val="75000"/>
                      </a:schemeClr>
                    </a:gs>
                  </a:gsLst>
                  <a:lin ang="5580000" scaled="0"/>
                  <a:tileRect/>
                </a:gradFill>
              </a:rPr>
              <a:t>We should rejoice when God graciously saves sinners</a:t>
            </a:r>
          </a:p>
        </p:txBody>
      </p:sp>
    </p:spTree>
    <p:extLst>
      <p:ext uri="{BB962C8B-B14F-4D97-AF65-F5344CB8AC3E}">
        <p14:creationId xmlns:p14="http://schemas.microsoft.com/office/powerpoint/2010/main" val="918088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B0266-A72B-EB41-9EDD-C520B9202249}"/>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40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The Audience </a:t>
            </a:r>
          </a:p>
        </p:txBody>
      </p:sp>
      <p:sp>
        <p:nvSpPr>
          <p:cNvPr id="9" name="Rectangle 8">
            <a:extLst>
              <a:ext uri="{FF2B5EF4-FFF2-40B4-BE49-F238E27FC236}">
                <a16:creationId xmlns:a16="http://schemas.microsoft.com/office/drawing/2014/main" xmlns="" id="{7E475056-B0EB-44BE-8568-61ABEFB2E9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F2C8E2EC-73A4-48C2-B4D7-D7726BD908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xmlns="" id="{E82ABBDC-7A44-4AE8-A04F-B5495481B9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Text Placeholder 2">
            <a:extLst>
              <a:ext uri="{FF2B5EF4-FFF2-40B4-BE49-F238E27FC236}">
                <a16:creationId xmlns:a16="http://schemas.microsoft.com/office/drawing/2014/main" xmlns="" id="{F7615405-3795-4E3A-8AB6-6370B32F24AE}"/>
              </a:ext>
            </a:extLst>
          </p:cNvPr>
          <p:cNvGraphicFramePr/>
          <p:nvPr>
            <p:extLst>
              <p:ext uri="{D42A27DB-BD31-4B8C-83A1-F6EECF244321}">
                <p14:modId xmlns:p14="http://schemas.microsoft.com/office/powerpoint/2010/main" val="3477508803"/>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441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122" name="Picture 2" descr="The Lost Sheep &amp;amp; Lost Coin vs Caring Shepherd &amp;amp; Joyful Woman | The  Millennial Pastor">
            <a:extLst>
              <a:ext uri="{FF2B5EF4-FFF2-40B4-BE49-F238E27FC236}">
                <a16:creationId xmlns:a16="http://schemas.microsoft.com/office/drawing/2014/main" xmlns="" id="{542C16DD-3E08-A74F-A90A-FF7AB10E14E7}"/>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r="177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xmlns="" id="{DA959F4D-13B1-E747-8708-DD04E07BC471}"/>
              </a:ext>
            </a:extLst>
          </p:cNvPr>
          <p:cNvSpPr>
            <a:spLocks noGrp="1"/>
          </p:cNvSpPr>
          <p:nvPr>
            <p:ph type="title"/>
          </p:nvPr>
        </p:nvSpPr>
        <p:spPr>
          <a:xfrm>
            <a:off x="1141413" y="609600"/>
            <a:ext cx="9905998" cy="1905000"/>
          </a:xfrm>
        </p:spPr>
        <p:txBody>
          <a:bodyPr vert="horz" lIns="91440" tIns="45720" rIns="91440" bIns="45720" rtlCol="0" anchor="ctr">
            <a:normAutofit/>
          </a:bodyPr>
          <a:lstStyle/>
          <a:p>
            <a:r>
              <a:rPr lang="en-US" sz="3200" dirty="0"/>
              <a:t>Comparing the 3 Parables </a:t>
            </a:r>
          </a:p>
        </p:txBody>
      </p:sp>
      <p:sp>
        <p:nvSpPr>
          <p:cNvPr id="5" name="Content Placeholder 4">
            <a:extLst>
              <a:ext uri="{FF2B5EF4-FFF2-40B4-BE49-F238E27FC236}">
                <a16:creationId xmlns:a16="http://schemas.microsoft.com/office/drawing/2014/main" xmlns="" id="{8C75B5F3-112D-614A-9A9C-BEC6DE2ED833}"/>
              </a:ext>
            </a:extLst>
          </p:cNvPr>
          <p:cNvSpPr>
            <a:spLocks noGrp="1"/>
          </p:cNvSpPr>
          <p:nvPr>
            <p:ph idx="1"/>
          </p:nvPr>
        </p:nvSpPr>
        <p:spPr>
          <a:xfrm>
            <a:off x="1141413" y="2666999"/>
            <a:ext cx="9905998" cy="3124201"/>
          </a:xfrm>
        </p:spPr>
        <p:txBody>
          <a:bodyPr vert="horz" lIns="91440" tIns="45720" rIns="91440" bIns="45720" rtlCol="0" anchor="ctr">
            <a:normAutofit lnSpcReduction="10000"/>
          </a:bodyPr>
          <a:lstStyle/>
          <a:p>
            <a:r>
              <a:rPr lang="en-US" dirty="0"/>
              <a:t>Literary Context: These parables go together</a:t>
            </a:r>
          </a:p>
          <a:p>
            <a:r>
              <a:rPr lang="en-US" dirty="0"/>
              <a:t>The first two Parables: Show heaven’s great joy over sinner’s who repent </a:t>
            </a:r>
          </a:p>
          <a:p>
            <a:pPr lvl="1"/>
            <a:r>
              <a:rPr lang="en-US" dirty="0"/>
              <a:t>The lost Sheep: Shows the shepherd doing all the work </a:t>
            </a:r>
          </a:p>
          <a:p>
            <a:pPr lvl="1"/>
            <a:r>
              <a:rPr lang="en-US" dirty="0"/>
              <a:t>The lost coin: Shows the relentless pursuit of the seeker</a:t>
            </a:r>
          </a:p>
          <a:p>
            <a:r>
              <a:rPr lang="en-US" dirty="0"/>
              <a:t>The third parable shows heaven’s joy too, but sets it against the background of the elder brother’s hellish displeasure over his brother’s return and his father’s delight</a:t>
            </a:r>
          </a:p>
          <a:p>
            <a:pPr lvl="1"/>
            <a:r>
              <a:rPr lang="en-US" dirty="0"/>
              <a:t>Looks at conversion from the sinner's perspective </a:t>
            </a:r>
          </a:p>
          <a:p>
            <a:endParaRPr lang="en-US" dirty="0"/>
          </a:p>
        </p:txBody>
      </p:sp>
    </p:spTree>
    <p:extLst>
      <p:ext uri="{BB962C8B-B14F-4D97-AF65-F5344CB8AC3E}">
        <p14:creationId xmlns:p14="http://schemas.microsoft.com/office/powerpoint/2010/main" val="2388565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xmlns="" id="{BCA2EB72-13DC-4DC6-B461-3B036C55B9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oundRect">
            <a:avLst>
              <a:gd name="adj" fmla="val 2627"/>
            </a:avLst>
          </a:prstGeom>
          <a:solidFill>
            <a:schemeClr val="bg2">
              <a:lumMod val="75000"/>
            </a:schemeClr>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9718C452-20BB-D349-9BB0-0615CFAC68B6}"/>
              </a:ext>
            </a:extLst>
          </p:cNvPr>
          <p:cNvSpPr>
            <a:spLocks noGrp="1"/>
          </p:cNvSpPr>
          <p:nvPr>
            <p:ph type="title"/>
          </p:nvPr>
        </p:nvSpPr>
        <p:spPr>
          <a:xfrm>
            <a:off x="1141413" y="965199"/>
            <a:ext cx="6075552" cy="4918075"/>
          </a:xfrm>
        </p:spPr>
        <p:txBody>
          <a:bodyPr vert="horz" lIns="91440" tIns="45720" rIns="91440" bIns="45720" rtlCol="0" anchor="ctr">
            <a:normAutofit/>
          </a:bodyPr>
          <a:lstStyle/>
          <a:p>
            <a:r>
              <a:rPr lang="en-US" sz="5400" dirty="0">
                <a:effectLst>
                  <a:glow rad="38100">
                    <a:schemeClr val="bg1">
                      <a:lumMod val="65000"/>
                      <a:lumOff val="35000"/>
                      <a:alpha val="50000"/>
                    </a:schemeClr>
                  </a:glow>
                  <a:outerShdw blurRad="28575" dist="31750" dir="13200000" algn="tl" rotWithShape="0">
                    <a:srgbClr val="000000">
                      <a:alpha val="25000"/>
                    </a:srgbClr>
                  </a:outerShdw>
                </a:effectLst>
              </a:rPr>
              <a:t>The prodigal son</a:t>
            </a:r>
          </a:p>
        </p:txBody>
      </p:sp>
      <p:sp>
        <p:nvSpPr>
          <p:cNvPr id="6" name="Text Placeholder 5">
            <a:extLst>
              <a:ext uri="{FF2B5EF4-FFF2-40B4-BE49-F238E27FC236}">
                <a16:creationId xmlns:a16="http://schemas.microsoft.com/office/drawing/2014/main" xmlns="" id="{51E59417-8F64-4744-A6B0-420DA27007EE}"/>
              </a:ext>
            </a:extLst>
          </p:cNvPr>
          <p:cNvSpPr>
            <a:spLocks noGrp="1"/>
          </p:cNvSpPr>
          <p:nvPr>
            <p:ph type="body" idx="1"/>
          </p:nvPr>
        </p:nvSpPr>
        <p:spPr>
          <a:xfrm>
            <a:off x="7891121" y="965199"/>
            <a:ext cx="2950765" cy="4918075"/>
          </a:xfrm>
        </p:spPr>
        <p:txBody>
          <a:bodyPr vert="horz" lIns="91440" tIns="45720" rIns="91440" bIns="45720" rtlCol="0" anchor="ctr">
            <a:normAutofit/>
          </a:bodyPr>
          <a:lstStyle/>
          <a:p>
            <a:pPr algn="l"/>
            <a:r>
              <a:rPr lang="en-US" sz="2100" dirty="0"/>
              <a:t>Meet the Characters </a:t>
            </a:r>
          </a:p>
        </p:txBody>
      </p:sp>
      <p:cxnSp>
        <p:nvCxnSpPr>
          <p:cNvPr id="13" name="Straight Connector 12">
            <a:extLst>
              <a:ext uri="{FF2B5EF4-FFF2-40B4-BE49-F238E27FC236}">
                <a16:creationId xmlns:a16="http://schemas.microsoft.com/office/drawing/2014/main" xmlns="" id="{C8F75BF3-096E-451E-A222-96A7F09468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699" y="2011680"/>
            <a:ext cx="0" cy="28346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56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1585</TotalTime>
  <Words>1069</Words>
  <Application>Microsoft Macintosh PowerPoint</Application>
  <PresentationFormat>Widescreen</PresentationFormat>
  <Paragraphs>122</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Century Gothic</vt:lpstr>
      <vt:lpstr>Mesh</vt:lpstr>
      <vt:lpstr>The Prodigal Son</vt:lpstr>
      <vt:lpstr>Today’s reading </vt:lpstr>
      <vt:lpstr>Book Recommendation</vt:lpstr>
      <vt:lpstr>What is a parable? </vt:lpstr>
      <vt:lpstr>How do you interpret parables? </vt:lpstr>
      <vt:lpstr>Central Theme</vt:lpstr>
      <vt:lpstr>The Audience </vt:lpstr>
      <vt:lpstr>Comparing the 3 Parables </vt:lpstr>
      <vt:lpstr>The prodigal son</vt:lpstr>
      <vt:lpstr>Prodigal </vt:lpstr>
      <vt:lpstr>“Father give me my share of the estate…”</vt:lpstr>
      <vt:lpstr>THE REQUEST </vt:lpstr>
      <vt:lpstr>DISREGARD FOR HIS INHERITANCE</vt:lpstr>
      <vt:lpstr>DISHONOR FOR HIS FATHER </vt:lpstr>
      <vt:lpstr>Demand for His Birthright</vt:lpstr>
      <vt:lpstr>The Father</vt:lpstr>
      <vt:lpstr>THE REsponse </vt:lpstr>
      <vt:lpstr>Society’s Expectations</vt:lpstr>
      <vt:lpstr>The Father’s Response</vt:lpstr>
      <vt:lpstr>Devotion for his Son</vt:lpstr>
      <vt:lpstr>“Not long after that, the younger son got together all that he had, set off for a distant country and there squandered his wealth in wild living”</vt:lpstr>
      <vt:lpstr>Departs out into the world</vt:lpstr>
      <vt:lpstr>“Gathered all Together” </vt:lpstr>
      <vt:lpstr>“Journeyed to a far Country” </vt:lpstr>
      <vt:lpstr>The Pharisee’s view of the story </vt:lpstr>
      <vt:lpstr>”And there squandered his wealth in wild living” </vt:lpstr>
      <vt:lpstr>HE got everything he wanted…for a brief moment in time…</vt:lpstr>
      <vt:lpstr>“After he had spent everything, there was a severe famine in that whole country, and he began to be in need”</vt:lpstr>
      <vt:lpstr>Famines were serious</vt:lpstr>
      <vt:lpstr>The Party was over </vt:lpstr>
      <vt:lpstr>“He went and joined himself to a citizen of that country, and he sent him into his fields to feed swine”</vt:lpstr>
      <vt:lpstr>Joining himself to a citizen</vt:lpstr>
      <vt:lpstr>Feeding the pigs </vt:lpstr>
      <vt:lpstr>“He would gladly have filled his stomach with the pods that the swine ate…” </vt:lpstr>
      <vt:lpstr>Back to the pharisee’s view….</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Prodigal Son</dc:title>
  <dc:creator>JBerq21386@aol.com</dc:creator>
  <cp:lastModifiedBy>Eric Prough</cp:lastModifiedBy>
  <cp:revision>7</cp:revision>
  <cp:lastPrinted>2021-06-16T16:59:49Z</cp:lastPrinted>
  <dcterms:created xsi:type="dcterms:W3CDTF">2021-06-05T00:55:30Z</dcterms:created>
  <dcterms:modified xsi:type="dcterms:W3CDTF">2021-06-16T17:01:02Z</dcterms:modified>
</cp:coreProperties>
</file>